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32"/>
  </p:notesMasterIdLst>
  <p:handoutMasterIdLst>
    <p:handoutMasterId r:id="rId33"/>
  </p:handoutMasterIdLst>
  <p:sldIdLst>
    <p:sldId id="256" r:id="rId2"/>
    <p:sldId id="431" r:id="rId3"/>
    <p:sldId id="432" r:id="rId4"/>
    <p:sldId id="435" r:id="rId5"/>
    <p:sldId id="439" r:id="rId6"/>
    <p:sldId id="440" r:id="rId7"/>
    <p:sldId id="436" r:id="rId8"/>
    <p:sldId id="441" r:id="rId9"/>
    <p:sldId id="442" r:id="rId10"/>
    <p:sldId id="443" r:id="rId11"/>
    <p:sldId id="444" r:id="rId12"/>
    <p:sldId id="446" r:id="rId13"/>
    <p:sldId id="437" r:id="rId14"/>
    <p:sldId id="438" r:id="rId15"/>
    <p:sldId id="447" r:id="rId16"/>
    <p:sldId id="448" r:id="rId17"/>
    <p:sldId id="418" r:id="rId18"/>
    <p:sldId id="430" r:id="rId19"/>
    <p:sldId id="428" r:id="rId20"/>
    <p:sldId id="429" r:id="rId21"/>
    <p:sldId id="369" r:id="rId22"/>
    <p:sldId id="419" r:id="rId23"/>
    <p:sldId id="420" r:id="rId24"/>
    <p:sldId id="409" r:id="rId25"/>
    <p:sldId id="449" r:id="rId26"/>
    <p:sldId id="450" r:id="rId27"/>
    <p:sldId id="452" r:id="rId28"/>
    <p:sldId id="451" r:id="rId29"/>
    <p:sldId id="453" r:id="rId30"/>
    <p:sldId id="454" r:id="rId31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3936" autoAdjust="0"/>
  </p:normalViewPr>
  <p:slideViewPr>
    <p:cSldViewPr>
      <p:cViewPr varScale="1">
        <p:scale>
          <a:sx n="60" d="100"/>
          <a:sy n="60" d="100"/>
        </p:scale>
        <p:origin x="147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78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3954" y="-84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400" cy="493713"/>
          </a:xfrm>
          <a:prstGeom prst="rect">
            <a:avLst/>
          </a:prstGeom>
        </p:spPr>
        <p:txBody>
          <a:bodyPr vert="horz" lIns="92318" tIns="46159" rIns="92318" bIns="4615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3713"/>
          </a:xfrm>
          <a:prstGeom prst="rect">
            <a:avLst/>
          </a:prstGeom>
        </p:spPr>
        <p:txBody>
          <a:bodyPr vert="horz" lIns="92318" tIns="46159" rIns="92318" bIns="4615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F719BDA-8A4E-4F4A-88CC-2509402EBC09}" type="datetimeFigureOut">
              <a:rPr lang="pl-PL"/>
              <a:pPr>
                <a:defRPr/>
              </a:pPr>
              <a:t>01.10.2020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2" y="9378952"/>
            <a:ext cx="2946400" cy="493713"/>
          </a:xfrm>
          <a:prstGeom prst="rect">
            <a:avLst/>
          </a:prstGeom>
        </p:spPr>
        <p:txBody>
          <a:bodyPr vert="horz" lIns="92318" tIns="46159" rIns="92318" bIns="4615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378952"/>
            <a:ext cx="2946400" cy="493713"/>
          </a:xfrm>
          <a:prstGeom prst="rect">
            <a:avLst/>
          </a:prstGeom>
        </p:spPr>
        <p:txBody>
          <a:bodyPr vert="horz" lIns="92318" tIns="46159" rIns="92318" bIns="4615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1E860FC-6B72-4976-BF9A-06B27C64AC9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3084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958" cy="494188"/>
          </a:xfrm>
          <a:prstGeom prst="rect">
            <a:avLst/>
          </a:prstGeom>
        </p:spPr>
        <p:txBody>
          <a:bodyPr vert="horz" lIns="92318" tIns="46159" rIns="92318" bIns="46159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098" y="1"/>
            <a:ext cx="2944958" cy="494188"/>
          </a:xfrm>
          <a:prstGeom prst="rect">
            <a:avLst/>
          </a:prstGeom>
        </p:spPr>
        <p:txBody>
          <a:bodyPr vert="horz" lIns="92318" tIns="46159" rIns="92318" bIns="46159" rtlCol="0"/>
          <a:lstStyle>
            <a:lvl1pPr algn="r">
              <a:defRPr sz="1200"/>
            </a:lvl1pPr>
          </a:lstStyle>
          <a:p>
            <a:fld id="{6B10E1CC-8F24-4CEA-A8CC-90585A4F8A48}" type="datetimeFigureOut">
              <a:rPr lang="pl-PL" smtClean="0"/>
              <a:pPr/>
              <a:t>01.10.2020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18" tIns="46159" rIns="92318" bIns="46159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606" y="4690034"/>
            <a:ext cx="5438464" cy="4442937"/>
          </a:xfrm>
          <a:prstGeom prst="rect">
            <a:avLst/>
          </a:prstGeom>
        </p:spPr>
        <p:txBody>
          <a:bodyPr vert="horz" lIns="92318" tIns="46159" rIns="92318" bIns="46159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378480"/>
            <a:ext cx="2944958" cy="494188"/>
          </a:xfrm>
          <a:prstGeom prst="rect">
            <a:avLst/>
          </a:prstGeom>
        </p:spPr>
        <p:txBody>
          <a:bodyPr vert="horz" lIns="92318" tIns="46159" rIns="92318" bIns="46159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098" y="9378480"/>
            <a:ext cx="2944958" cy="494188"/>
          </a:xfrm>
          <a:prstGeom prst="rect">
            <a:avLst/>
          </a:prstGeom>
        </p:spPr>
        <p:txBody>
          <a:bodyPr vert="horz" lIns="92318" tIns="46159" rIns="92318" bIns="46159" rtlCol="0" anchor="b"/>
          <a:lstStyle>
            <a:lvl1pPr algn="r">
              <a:defRPr sz="1200"/>
            </a:lvl1pPr>
          </a:lstStyle>
          <a:p>
            <a:fld id="{24D2E784-9917-49C5-9FDB-55C12DD5324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2245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5455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8006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954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1339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1374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05630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43676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6354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4143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1078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5499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91053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5033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4459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19645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2E784-9917-49C5-9FDB-55C12DD5324B}" type="slidenum">
              <a:rPr lang="pl-PL" smtClean="0"/>
              <a:pPr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1901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D5E1F-32CB-4C64-87D0-FAD316E78F62}" type="datetime1">
              <a:rPr lang="en-US" smtClean="0"/>
              <a:t>10/1/2020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EAB86-FD21-41FE-B31E-089D8E75E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E433C-70B9-45B2-B8CB-127F4C0263C5}" type="datetime1">
              <a:rPr lang="en-US" smtClean="0"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D075A-26FC-46D9-9C95-0CD85C100A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431F3-50A2-426B-8C18-982F4540215A}" type="datetime1">
              <a:rPr lang="en-US" smtClean="0"/>
              <a:t>10/1/2020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15834-BBAD-44CC-8D91-BCD5072E65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EB607-2C11-486B-8B08-22111DC1E3F4}" type="datetime1">
              <a:rPr lang="en-US" smtClean="0"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23A0A-6381-4129-BE92-AF2B3957ED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3D40D-7E2B-4128-9152-067165C06F1D}" type="datetime1">
              <a:rPr lang="en-US" smtClean="0"/>
              <a:t>10/1/2020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6A3CE-7267-4EFA-8CE0-D085F1FF1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6B232-5D3D-4DF6-9762-9D386B483BF2}" type="datetime1">
              <a:rPr lang="en-US" smtClean="0"/>
              <a:t>10/1/2020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40C5E-150C-4AEF-BBAE-AB50A82BD4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5F66E-6242-4BCA-B0F5-DE8266F4B442}" type="datetime1">
              <a:rPr lang="en-US" smtClean="0"/>
              <a:t>10/1/2020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E425A-6D46-49FF-B221-10775766A6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1A733-B6B5-4CE4-B143-55F72FB317EA}" type="datetime1">
              <a:rPr lang="en-US" smtClean="0"/>
              <a:t>10/1/2020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80239-E3F5-452E-948C-F8C34A241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B4BC9-4060-4D82-8B44-F4D84E81C32F}" type="datetime1">
              <a:rPr lang="en-US" smtClean="0"/>
              <a:t>10/1/2020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2BD9D-20EE-4F56-A60A-2C5275417F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578D2-2C1E-4A4C-B1E5-0EA00D1A0571}" type="datetime1">
              <a:rPr lang="en-US" smtClean="0"/>
              <a:t>10/1/2020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A6588-902E-414C-820C-0BF2CF16DC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548C5-B276-4D29-8518-FD6404422B67}" type="datetime1">
              <a:rPr lang="en-US" smtClean="0"/>
              <a:t>10/1/2020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BED18-C366-4E27-A42F-2DD0D0F540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00F5025-4119-4B94-B603-9F50823A8ED9}" type="datetime1">
              <a:rPr lang="en-US" smtClean="0"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71BC344-FF88-4D69-9E30-877C7C6FA8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5" r:id="rId2"/>
    <p:sldLayoutId id="2147483757" r:id="rId3"/>
    <p:sldLayoutId id="2147483754" r:id="rId4"/>
    <p:sldLayoutId id="2147483753" r:id="rId5"/>
    <p:sldLayoutId id="2147483752" r:id="rId6"/>
    <p:sldLayoutId id="2147483758" r:id="rId7"/>
    <p:sldLayoutId id="2147483759" r:id="rId8"/>
    <p:sldLayoutId id="2147483760" r:id="rId9"/>
    <p:sldLayoutId id="2147483751" r:id="rId10"/>
    <p:sldLayoutId id="2147483761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sz="4800" b="1" dirty="0"/>
              <a:t>Aktualny stan realizacji Funduszów Małych Projektów na granicy zachodniej </a:t>
            </a:r>
            <a:endParaRPr lang="pl-PL" sz="2800" b="1" dirty="0"/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F2F2F416-88A0-4652-A690-BFF31787A42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351501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55839462-00B7-4701-86FD-A079F964897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692424" y="503901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67DDB787-D985-4798-9AC1-697767E5CA6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225722" y="5894986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AB3938D-2C11-4856-93CD-447E4B4117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056" y="5589240"/>
            <a:ext cx="3888432" cy="108012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F4603452-A66D-4B57-87C2-F266602B2D7A}"/>
              </a:ext>
            </a:extLst>
          </p:cNvPr>
          <p:cNvSpPr txBox="1"/>
          <p:nvPr/>
        </p:nvSpPr>
        <p:spPr>
          <a:xfrm>
            <a:off x="251520" y="332656"/>
            <a:ext cx="86409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chemeClr val="tx2"/>
                </a:solidFill>
              </a:rPr>
              <a:t>Euroregion </a:t>
            </a:r>
            <a:r>
              <a:rPr lang="pl-PL" sz="2800" b="1" dirty="0" err="1">
                <a:solidFill>
                  <a:schemeClr val="tx2"/>
                </a:solidFill>
              </a:rPr>
              <a:t>Szprewa</a:t>
            </a:r>
            <a:r>
              <a:rPr lang="pl-PL" sz="2800" b="1" dirty="0">
                <a:solidFill>
                  <a:schemeClr val="tx2"/>
                </a:solidFill>
              </a:rPr>
              <a:t>-Nysa-Bóbr </a:t>
            </a:r>
          </a:p>
          <a:p>
            <a:r>
              <a:rPr lang="pl-PL" sz="2800" b="1" dirty="0">
                <a:solidFill>
                  <a:schemeClr val="tx2"/>
                </a:solidFill>
              </a:rPr>
              <a:t>FMP Polska-Brandenburgia </a:t>
            </a:r>
          </a:p>
          <a:p>
            <a:r>
              <a:rPr lang="pl-PL" sz="2800" b="1" dirty="0">
                <a:solidFill>
                  <a:schemeClr val="tx2"/>
                </a:solidFill>
              </a:rPr>
              <a:t> </a:t>
            </a:r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Liczba zatwierdzonych projektów</a:t>
            </a:r>
          </a:p>
          <a:p>
            <a:r>
              <a:rPr lang="pl-PL" sz="2800" dirty="0">
                <a:solidFill>
                  <a:schemeClr val="tx2"/>
                </a:solidFill>
              </a:rPr>
              <a:t>PL 442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Wartość podpisanych umów</a:t>
            </a:r>
          </a:p>
          <a:p>
            <a:r>
              <a:rPr lang="pl-PL" sz="2800" dirty="0">
                <a:solidFill>
                  <a:schemeClr val="tx2"/>
                </a:solidFill>
              </a:rPr>
              <a:t>PL 3,58 mln Euro</a:t>
            </a:r>
          </a:p>
          <a:p>
            <a:r>
              <a:rPr lang="pl-PL" sz="2800" dirty="0">
                <a:solidFill>
                  <a:schemeClr val="tx2"/>
                </a:solidFill>
              </a:rPr>
              <a:t> </a:t>
            </a:r>
          </a:p>
          <a:p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1ABAD16C-1824-44C1-9B92-5B4BB61635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4940013"/>
            <a:ext cx="2952328" cy="187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90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AB3938D-2C11-4856-93CD-447E4B4117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056" y="5589240"/>
            <a:ext cx="3888432" cy="108012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7B6D08B-4056-46C3-878E-A348FEDC5D5B}"/>
              </a:ext>
            </a:extLst>
          </p:cNvPr>
          <p:cNvSpPr txBox="1"/>
          <p:nvPr/>
        </p:nvSpPr>
        <p:spPr>
          <a:xfrm>
            <a:off x="964040" y="476672"/>
            <a:ext cx="656028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chemeClr val="tx2"/>
                </a:solidFill>
              </a:rPr>
              <a:t>Euroregion Pro Europa </a:t>
            </a:r>
            <a:r>
              <a:rPr lang="pl-PL" sz="2800" b="1" dirty="0" err="1">
                <a:solidFill>
                  <a:schemeClr val="tx2"/>
                </a:solidFill>
              </a:rPr>
              <a:t>Viadrina</a:t>
            </a:r>
            <a:endParaRPr lang="pl-PL" sz="2800" b="1" dirty="0">
              <a:solidFill>
                <a:schemeClr val="tx2"/>
              </a:solidFill>
            </a:endParaRPr>
          </a:p>
          <a:p>
            <a:r>
              <a:rPr lang="pl-PL" sz="2800" b="1" dirty="0">
                <a:solidFill>
                  <a:schemeClr val="tx2"/>
                </a:solidFill>
              </a:rPr>
              <a:t>FMP Polska-Brandenburgia 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Alokacja na mikroprojekty (EFRR) -  6,71 mln Euro, 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tym:</a:t>
            </a:r>
          </a:p>
          <a:p>
            <a:r>
              <a:rPr lang="pl-PL" sz="2800" dirty="0">
                <a:solidFill>
                  <a:schemeClr val="tx2"/>
                </a:solidFill>
              </a:rPr>
              <a:t>PL 	3,28 mln Euro</a:t>
            </a:r>
          </a:p>
          <a:p>
            <a:r>
              <a:rPr lang="pl-PL" sz="2800" dirty="0">
                <a:solidFill>
                  <a:schemeClr val="tx2"/>
                </a:solidFill>
              </a:rPr>
              <a:t>DE 	3,43 mln Euro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EA228FB1-5351-4CC8-ADA2-1202896DE4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4608512"/>
            <a:ext cx="2132856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28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AB3938D-2C11-4856-93CD-447E4B4117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056" y="5589240"/>
            <a:ext cx="3888432" cy="108012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7B6D08B-4056-46C3-878E-A348FEDC5D5B}"/>
              </a:ext>
            </a:extLst>
          </p:cNvPr>
          <p:cNvSpPr txBox="1"/>
          <p:nvPr/>
        </p:nvSpPr>
        <p:spPr>
          <a:xfrm>
            <a:off x="964040" y="476672"/>
            <a:ext cx="728036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chemeClr val="tx2"/>
                </a:solidFill>
              </a:rPr>
              <a:t>Euroregion Pro Europa </a:t>
            </a:r>
            <a:r>
              <a:rPr lang="pl-PL" sz="2800" b="1" dirty="0" err="1">
                <a:solidFill>
                  <a:schemeClr val="tx2"/>
                </a:solidFill>
              </a:rPr>
              <a:t>Viadrina</a:t>
            </a:r>
            <a:endParaRPr lang="pl-PL" sz="2800" b="1" dirty="0">
              <a:solidFill>
                <a:schemeClr val="tx2"/>
              </a:solidFill>
            </a:endParaRPr>
          </a:p>
          <a:p>
            <a:r>
              <a:rPr lang="pl-PL" sz="2800" b="1" dirty="0">
                <a:solidFill>
                  <a:schemeClr val="tx2"/>
                </a:solidFill>
              </a:rPr>
              <a:t>FMP Polska-Brandenburgia 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Liczba zatwierdzonych projektów - 859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 PL 549 i DE 310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Wartość podpisanych umów 7,16 mln Euro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 PL 3,66 mln Euro i DE 3,50 mln Euro</a:t>
            </a:r>
          </a:p>
          <a:p>
            <a:endParaRPr lang="pl-PL" sz="2800" dirty="0">
              <a:solidFill>
                <a:schemeClr val="tx2"/>
              </a:solidFill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EA228FB1-5351-4CC8-ADA2-1202896DE4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4608512"/>
            <a:ext cx="2132856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8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BAE04719-D557-4A65-B4F4-9DBDA060F8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914" y="242887"/>
            <a:ext cx="8698806" cy="541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135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797" y="6201309"/>
            <a:ext cx="2368683" cy="36004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DE28D773-61BA-4BF1-B109-2E0445838555}"/>
              </a:ext>
            </a:extLst>
          </p:cNvPr>
          <p:cNvSpPr txBox="1"/>
          <p:nvPr/>
        </p:nvSpPr>
        <p:spPr>
          <a:xfrm>
            <a:off x="251520" y="260648"/>
            <a:ext cx="6308137" cy="5539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sz="2800" i="1" dirty="0">
              <a:solidFill>
                <a:schemeClr val="bg2">
                  <a:lumMod val="25000"/>
                </a:schemeClr>
              </a:solidFill>
            </a:endParaRPr>
          </a:p>
          <a:p>
            <a:endParaRPr lang="pl-PL" sz="2800" i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pl-PL" sz="2800" b="1" i="1" dirty="0">
                <a:solidFill>
                  <a:schemeClr val="bg2">
                    <a:lumMod val="25000"/>
                  </a:schemeClr>
                </a:solidFill>
              </a:rPr>
              <a:t>Polska:</a:t>
            </a:r>
            <a:endParaRPr lang="pl-PL" sz="28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Województwo Zachodniopomorskie.</a:t>
            </a:r>
          </a:p>
          <a:p>
            <a:endParaRPr lang="pl-PL" sz="2800" i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pl-PL" sz="2800" b="1" i="1" dirty="0">
                <a:solidFill>
                  <a:schemeClr val="bg2">
                    <a:lumMod val="25000"/>
                  </a:schemeClr>
                </a:solidFill>
              </a:rPr>
              <a:t>Niemcy:</a:t>
            </a:r>
            <a:endParaRPr lang="pl-PL" sz="28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Powiat </a:t>
            </a:r>
            <a:r>
              <a:rPr lang="pl-PL" sz="2800" dirty="0" err="1">
                <a:solidFill>
                  <a:schemeClr val="bg2">
                    <a:lumMod val="25000"/>
                  </a:schemeClr>
                </a:solidFill>
              </a:rPr>
              <a:t>Mecklenburgische</a:t>
            </a: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l-PL" sz="2800" dirty="0" err="1">
                <a:solidFill>
                  <a:schemeClr val="bg2">
                    <a:lumMod val="25000"/>
                  </a:schemeClr>
                </a:solidFill>
              </a:rPr>
              <a:t>Seenplatte</a:t>
            </a: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Powiat </a:t>
            </a:r>
            <a:r>
              <a:rPr lang="pl-PL" sz="2800" dirty="0" err="1">
                <a:solidFill>
                  <a:schemeClr val="bg2">
                    <a:lumMod val="25000"/>
                  </a:schemeClr>
                </a:solidFill>
              </a:rPr>
              <a:t>Vorpommern</a:t>
            </a: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-Greifswald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Powiat </a:t>
            </a:r>
            <a:r>
              <a:rPr lang="pl-PL" sz="2800" dirty="0" err="1">
                <a:solidFill>
                  <a:schemeClr val="bg2">
                    <a:lumMod val="25000"/>
                  </a:schemeClr>
                </a:solidFill>
              </a:rPr>
              <a:t>Vorpommern-Rügen</a:t>
            </a: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Powiat Barnim,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Powiat </a:t>
            </a:r>
            <a:r>
              <a:rPr lang="pl-PL" sz="2800" dirty="0" err="1">
                <a:solidFill>
                  <a:schemeClr val="bg2">
                    <a:lumMod val="25000"/>
                  </a:schemeClr>
                </a:solidFill>
              </a:rPr>
              <a:t>Märkisch-Oderland</a:t>
            </a:r>
            <a:endParaRPr lang="pl-PL" sz="28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Powiat </a:t>
            </a:r>
            <a:r>
              <a:rPr lang="pl-PL" sz="2800" dirty="0" err="1">
                <a:solidFill>
                  <a:schemeClr val="bg2">
                    <a:lumMod val="25000"/>
                  </a:schemeClr>
                </a:solidFill>
              </a:rPr>
              <a:t>Uckermark</a:t>
            </a:r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89964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797" y="6201309"/>
            <a:ext cx="2368683" cy="36004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DE28D773-61BA-4BF1-B109-2E0445838555}"/>
              </a:ext>
            </a:extLst>
          </p:cNvPr>
          <p:cNvSpPr txBox="1"/>
          <p:nvPr/>
        </p:nvSpPr>
        <p:spPr>
          <a:xfrm>
            <a:off x="251520" y="260648"/>
            <a:ext cx="284052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sz="2800" i="1" dirty="0">
              <a:solidFill>
                <a:schemeClr val="bg2">
                  <a:lumMod val="25000"/>
                </a:schemeClr>
              </a:solidFill>
            </a:endParaRPr>
          </a:p>
          <a:p>
            <a:endParaRPr lang="pl-PL" sz="2800" i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F57F30E-A133-4D5E-9D07-EE5828B6C790}"/>
              </a:ext>
            </a:extLst>
          </p:cNvPr>
          <p:cNvSpPr txBox="1"/>
          <p:nvPr/>
        </p:nvSpPr>
        <p:spPr>
          <a:xfrm>
            <a:off x="251520" y="836712"/>
            <a:ext cx="932291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chemeClr val="tx2"/>
                </a:solidFill>
              </a:rPr>
              <a:t>Euroregion Pomerania</a:t>
            </a:r>
          </a:p>
          <a:p>
            <a:r>
              <a:rPr lang="pl-PL" sz="2800" b="1" dirty="0">
                <a:solidFill>
                  <a:schemeClr val="tx2"/>
                </a:solidFill>
              </a:rPr>
              <a:t>FMP Polska/MV/BB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Alokacja na mikroprojekty (EFRR) -  10,9 mln Euro, 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tym:</a:t>
            </a:r>
          </a:p>
          <a:p>
            <a:r>
              <a:rPr lang="pl-PL" sz="2800" dirty="0">
                <a:solidFill>
                  <a:schemeClr val="tx2"/>
                </a:solidFill>
              </a:rPr>
              <a:t>PL 	6,8 mln Euro</a:t>
            </a:r>
          </a:p>
          <a:p>
            <a:r>
              <a:rPr lang="pl-PL" sz="2800" dirty="0">
                <a:solidFill>
                  <a:schemeClr val="tx2"/>
                </a:solidFill>
              </a:rPr>
              <a:t>DE 	4,1 mln Euro</a:t>
            </a:r>
          </a:p>
          <a:p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D90DC0E7-987E-41CE-9274-2903F5F4FF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517232"/>
            <a:ext cx="187220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03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2787DC4F-3451-4C41-8C06-CF33BF7025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5733256"/>
            <a:ext cx="1656184" cy="936104"/>
          </a:xfrm>
          <a:prstGeom prst="rect">
            <a:avLst/>
          </a:prstGeom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797" y="6201309"/>
            <a:ext cx="2368683" cy="36004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DE28D773-61BA-4BF1-B109-2E0445838555}"/>
              </a:ext>
            </a:extLst>
          </p:cNvPr>
          <p:cNvSpPr txBox="1"/>
          <p:nvPr/>
        </p:nvSpPr>
        <p:spPr>
          <a:xfrm>
            <a:off x="251520" y="260648"/>
            <a:ext cx="284052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sz="2800" i="1" dirty="0">
              <a:solidFill>
                <a:schemeClr val="bg2">
                  <a:lumMod val="25000"/>
                </a:schemeClr>
              </a:solidFill>
            </a:endParaRPr>
          </a:p>
          <a:p>
            <a:endParaRPr lang="pl-PL" sz="2800" i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pl-PL" sz="28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F57F30E-A133-4D5E-9D07-EE5828B6C790}"/>
              </a:ext>
            </a:extLst>
          </p:cNvPr>
          <p:cNvSpPr txBox="1"/>
          <p:nvPr/>
        </p:nvSpPr>
        <p:spPr>
          <a:xfrm>
            <a:off x="251520" y="836712"/>
            <a:ext cx="9322911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chemeClr val="tx2"/>
                </a:solidFill>
              </a:rPr>
              <a:t>Euroregion Pomerania</a:t>
            </a:r>
          </a:p>
          <a:p>
            <a:r>
              <a:rPr lang="pl-PL" sz="2800" b="1" dirty="0">
                <a:solidFill>
                  <a:schemeClr val="tx2"/>
                </a:solidFill>
              </a:rPr>
              <a:t>FMP Polska/MV/BB</a:t>
            </a:r>
          </a:p>
          <a:p>
            <a:endParaRPr lang="pl-PL" sz="2800" dirty="0"/>
          </a:p>
          <a:p>
            <a:r>
              <a:rPr lang="pl-PL" sz="2800" dirty="0">
                <a:solidFill>
                  <a:schemeClr val="tx2"/>
                </a:solidFill>
              </a:rPr>
              <a:t>Liczba zatwierdzonych projektów - 686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 PL 399 i DE 287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Wartość podpisanych umów 7,5 mln Euro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 PL 4,7 mln Euro i DE 2,8 mln Euro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70150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0" y="2564905"/>
            <a:ext cx="5494585" cy="295232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b="1" dirty="0"/>
              <a:t>	</a:t>
            </a:r>
          </a:p>
          <a:p>
            <a:pPr marL="0" indent="0" algn="ctr">
              <a:buNone/>
            </a:pPr>
            <a:endParaRPr lang="pl-PL" b="1" dirty="0"/>
          </a:p>
          <a:p>
            <a:pPr marL="0" indent="0">
              <a:buNone/>
            </a:pPr>
            <a:r>
              <a:rPr lang="pl-PL" sz="2800" dirty="0"/>
              <a:t> </a:t>
            </a:r>
            <a:endParaRPr lang="pl-PL" b="1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/>
              <a:t>Nabór specjalny COVID-19 </a:t>
            </a:r>
            <a:br>
              <a:rPr lang="pl-PL" sz="2800" dirty="0"/>
            </a:br>
            <a:r>
              <a:rPr lang="pl-PL" sz="2800" dirty="0"/>
              <a:t>w ramach Funduszu Małych Projektów Interreg VA</a:t>
            </a:r>
            <a:br>
              <a:rPr lang="pl-PL" sz="2800" dirty="0"/>
            </a:br>
            <a:endParaRPr lang="pl-PL" sz="2800" dirty="0"/>
          </a:p>
        </p:txBody>
      </p:sp>
      <p:sp>
        <p:nvSpPr>
          <p:cNvPr id="8" name="Rectangle 3"/>
          <p:cNvSpPr>
            <a:spLocks noGrp="1" noChangeArrowheads="1"/>
          </p:cNvSpPr>
          <p:nvPr/>
        </p:nvSpPr>
        <p:spPr bwMode="auto">
          <a:xfrm>
            <a:off x="856457" y="1557039"/>
            <a:ext cx="7431087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90000"/>
              </a:lnSpc>
              <a:buClr>
                <a:srgbClr val="3366CC"/>
              </a:buClr>
              <a:buSzPct val="90000"/>
              <a:buFont typeface="Monotype Sorts" pitchFamily="2" charset="2"/>
              <a:buNone/>
              <a:defRPr/>
            </a:pPr>
            <a:endParaRPr lang="pl-PL" sz="2800" b="1" kern="0" dirty="0">
              <a:solidFill>
                <a:srgbClr val="3366CC">
                  <a:lumMod val="50000"/>
                </a:srgbClr>
              </a:solidFill>
              <a:latin typeface="Arial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71" y="6278487"/>
            <a:ext cx="2297204" cy="34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248617" y="2233895"/>
            <a:ext cx="86438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>
              <a:solidFill>
                <a:schemeClr val="tx2"/>
              </a:solidFill>
              <a:latin typeface="+mn-lt"/>
            </a:endParaRPr>
          </a:p>
          <a:p>
            <a:pPr algn="ctr"/>
            <a:r>
              <a:rPr lang="pl-PL" sz="3600" dirty="0">
                <a:solidFill>
                  <a:schemeClr val="tx2"/>
                </a:solidFill>
                <a:latin typeface="+mn-lt"/>
              </a:rPr>
              <a:t>Projekty w ramach naboru specjalnego </a:t>
            </a:r>
            <a:r>
              <a:rPr lang="pl-PL" sz="3600" b="1" dirty="0">
                <a:solidFill>
                  <a:schemeClr val="tx2"/>
                </a:solidFill>
                <a:latin typeface="+mn-lt"/>
              </a:rPr>
              <a:t>muszą być ukierunkowane na jeden z następujących celów</a:t>
            </a:r>
          </a:p>
          <a:p>
            <a:endParaRPr lang="pl-PL" dirty="0">
              <a:solidFill>
                <a:schemeClr val="tx2"/>
              </a:solidFill>
              <a:latin typeface="+mn-lt"/>
            </a:endParaRPr>
          </a:p>
          <a:p>
            <a:endParaRPr lang="pl-PL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53B4747-9976-4E4C-A39D-141577910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5877272"/>
            <a:ext cx="1584176" cy="75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85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0" y="2564905"/>
            <a:ext cx="5494585" cy="295232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b="1" dirty="0"/>
              <a:t>	</a:t>
            </a:r>
          </a:p>
          <a:p>
            <a:pPr marL="0" indent="0" algn="ctr">
              <a:buNone/>
            </a:pPr>
            <a:endParaRPr lang="pl-PL" b="1" dirty="0"/>
          </a:p>
          <a:p>
            <a:pPr marL="0" indent="0">
              <a:buNone/>
            </a:pPr>
            <a:r>
              <a:rPr lang="pl-PL" sz="2800" dirty="0"/>
              <a:t> </a:t>
            </a:r>
            <a:endParaRPr lang="pl-PL" b="1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/>
              <a:t>Nabór specjalny COVID-19 </a:t>
            </a:r>
            <a:br>
              <a:rPr lang="pl-PL" sz="2800" dirty="0"/>
            </a:br>
            <a:r>
              <a:rPr lang="pl-PL" sz="2800" dirty="0"/>
              <a:t>w ramach Funduszu Małych Projektów Interreg VA</a:t>
            </a:r>
            <a:br>
              <a:rPr lang="pl-PL" sz="2800" dirty="0"/>
            </a:br>
            <a:endParaRPr lang="pl-PL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71" y="6278487"/>
            <a:ext cx="2297204" cy="34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248617" y="2233895"/>
            <a:ext cx="864386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>
              <a:solidFill>
                <a:schemeClr val="tx2"/>
              </a:solidFill>
              <a:latin typeface="+mn-lt"/>
            </a:endParaRPr>
          </a:p>
          <a:p>
            <a:endParaRPr lang="pl-PL" dirty="0">
              <a:solidFill>
                <a:schemeClr val="tx2"/>
              </a:solidFill>
              <a:latin typeface="+mn-lt"/>
            </a:endParaRPr>
          </a:p>
          <a:p>
            <a:r>
              <a:rPr lang="pl-PL" sz="3200" b="1" dirty="0">
                <a:solidFill>
                  <a:schemeClr val="tx2"/>
                </a:solidFill>
                <a:latin typeface="+mn-lt"/>
              </a:rPr>
              <a:t>1. Ograniczenie następstw pandemii poprzez opracowanie rozwiązań dotyczących utrzymania i rozwoju współpracy społecznej i kulturalnej na pograniczu.</a:t>
            </a:r>
          </a:p>
          <a:p>
            <a:br>
              <a:rPr lang="pl-PL" sz="3200" dirty="0">
                <a:solidFill>
                  <a:schemeClr val="tx2"/>
                </a:solidFill>
                <a:latin typeface="+mn-lt"/>
              </a:rPr>
            </a:br>
            <a:endParaRPr lang="pl-PL" sz="320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02C5A4A-921E-46E0-B253-B5B8AA917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5834881"/>
            <a:ext cx="1584176" cy="87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6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0" y="2564905"/>
            <a:ext cx="5494585" cy="295232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b="1" dirty="0"/>
              <a:t>	</a:t>
            </a:r>
          </a:p>
          <a:p>
            <a:pPr marL="0" indent="0" algn="ctr">
              <a:buNone/>
            </a:pPr>
            <a:endParaRPr lang="pl-PL" b="1" dirty="0"/>
          </a:p>
          <a:p>
            <a:pPr marL="0" indent="0">
              <a:buNone/>
            </a:pPr>
            <a:r>
              <a:rPr lang="pl-PL" sz="2800" dirty="0"/>
              <a:t> </a:t>
            </a:r>
            <a:endParaRPr lang="pl-PL" b="1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/>
              <a:t>Nabór specjalny COVID-19 </a:t>
            </a:r>
            <a:br>
              <a:rPr lang="pl-PL" sz="2800" dirty="0"/>
            </a:br>
            <a:r>
              <a:rPr lang="pl-PL" sz="2800" dirty="0"/>
              <a:t>w ramach Funduszu Małych Projektów Interreg VA</a:t>
            </a:r>
            <a:br>
              <a:rPr lang="pl-PL" sz="2800" dirty="0"/>
            </a:br>
            <a:endParaRPr lang="pl-PL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71" y="6278487"/>
            <a:ext cx="2297204" cy="34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248617" y="2233895"/>
            <a:ext cx="8643863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>
              <a:solidFill>
                <a:schemeClr val="tx2"/>
              </a:solidFill>
              <a:latin typeface="+mn-lt"/>
            </a:endParaRPr>
          </a:p>
          <a:p>
            <a:pPr algn="just"/>
            <a:r>
              <a:rPr lang="pl-PL" sz="3200" b="1" dirty="0">
                <a:solidFill>
                  <a:schemeClr val="tx2"/>
                </a:solidFill>
                <a:latin typeface="+mn-lt"/>
              </a:rPr>
              <a:t>2. Opracowanie transgranicznych działań zmierzających do zwalczania </a:t>
            </a:r>
            <a:r>
              <a:rPr lang="pl-PL" sz="3200" b="1" dirty="0" err="1">
                <a:solidFill>
                  <a:schemeClr val="tx2"/>
                </a:solidFill>
                <a:latin typeface="+mn-lt"/>
              </a:rPr>
              <a:t>koronawirusa</a:t>
            </a:r>
            <a:r>
              <a:rPr lang="pl-PL" sz="3200" b="1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algn="just"/>
            <a:r>
              <a:rPr lang="pl-PL" sz="3200" b="1" dirty="0">
                <a:solidFill>
                  <a:schemeClr val="tx2"/>
                </a:solidFill>
                <a:latin typeface="+mn-lt"/>
              </a:rPr>
              <a:t>(np. współpraca instytucji ochrony zdrowia, kampanie informacyjne, działania prewencyjne). </a:t>
            </a:r>
            <a:br>
              <a:rPr lang="pl-PL" b="1" dirty="0">
                <a:solidFill>
                  <a:schemeClr val="tx2"/>
                </a:solidFill>
                <a:latin typeface="+mn-lt"/>
              </a:rPr>
            </a:br>
            <a:endParaRPr lang="pl-PL" b="1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61DC888-6CFF-407A-BC0B-D5A224F98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5877272"/>
            <a:ext cx="1512168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10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351501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ECA1688-9B55-41D8-BF21-AA41268E2D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78756"/>
            <a:ext cx="9144000" cy="3900488"/>
          </a:xfrm>
          <a:prstGeom prst="rect">
            <a:avLst/>
          </a:prstGeom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9" name="Obraz 8" descr="Obraz zawierający mapa&#10;&#10;Opis wygenerowany automatycznie">
            <a:extLst>
              <a:ext uri="{FF2B5EF4-FFF2-40B4-BE49-F238E27FC236}">
                <a16:creationId xmlns:a16="http://schemas.microsoft.com/office/drawing/2014/main" id="{5E2967B3-21D3-487C-B73D-78FE527A96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1851"/>
            <a:ext cx="8640960" cy="575943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59B29F9F-2E6C-485B-9EAA-ED7436D4BA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9118" y="5805264"/>
            <a:ext cx="3923928" cy="101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28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0" y="2564905"/>
            <a:ext cx="5494585" cy="295232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b="1" dirty="0"/>
              <a:t>	</a:t>
            </a:r>
          </a:p>
          <a:p>
            <a:pPr marL="0" indent="0" algn="ctr">
              <a:buNone/>
            </a:pPr>
            <a:endParaRPr lang="pl-PL" b="1" dirty="0"/>
          </a:p>
          <a:p>
            <a:pPr marL="0" indent="0">
              <a:buNone/>
            </a:pPr>
            <a:r>
              <a:rPr lang="pl-PL" sz="2800" dirty="0"/>
              <a:t> </a:t>
            </a:r>
            <a:endParaRPr lang="pl-PL" b="1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/>
              <a:t>Nabór specjalny COVID-19 </a:t>
            </a:r>
            <a:br>
              <a:rPr lang="pl-PL" sz="2800" dirty="0"/>
            </a:br>
            <a:r>
              <a:rPr lang="pl-PL" sz="2800" dirty="0"/>
              <a:t>w ramach Funduszu Małych Projektów Interreg VA</a:t>
            </a:r>
            <a:br>
              <a:rPr lang="pl-PL" sz="2800" dirty="0"/>
            </a:br>
            <a:endParaRPr lang="pl-PL" sz="2800" dirty="0"/>
          </a:p>
        </p:txBody>
      </p:sp>
      <p:sp>
        <p:nvSpPr>
          <p:cNvPr id="8" name="Rectangle 3"/>
          <p:cNvSpPr>
            <a:spLocks noGrp="1" noChangeArrowheads="1"/>
          </p:cNvSpPr>
          <p:nvPr/>
        </p:nvSpPr>
        <p:spPr bwMode="auto">
          <a:xfrm>
            <a:off x="856457" y="1557039"/>
            <a:ext cx="7431087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90000"/>
              </a:lnSpc>
              <a:buClr>
                <a:srgbClr val="3366CC"/>
              </a:buClr>
              <a:buSzPct val="90000"/>
              <a:buFont typeface="Monotype Sorts" pitchFamily="2" charset="2"/>
              <a:buNone/>
              <a:defRPr/>
            </a:pPr>
            <a:endParaRPr lang="pl-PL" sz="2800" b="1" kern="0" dirty="0">
              <a:solidFill>
                <a:srgbClr val="3366CC">
                  <a:lumMod val="50000"/>
                </a:srgbClr>
              </a:solidFill>
              <a:latin typeface="Arial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71" y="6278487"/>
            <a:ext cx="2297204" cy="34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248617" y="2233895"/>
            <a:ext cx="86438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>
              <a:solidFill>
                <a:schemeClr val="tx2"/>
              </a:solidFill>
              <a:latin typeface="+mn-lt"/>
            </a:endParaRPr>
          </a:p>
          <a:p>
            <a:br>
              <a:rPr lang="pl-PL" dirty="0">
                <a:solidFill>
                  <a:schemeClr val="tx2"/>
                </a:solidFill>
                <a:latin typeface="+mn-lt"/>
              </a:rPr>
            </a:br>
            <a:r>
              <a:rPr lang="pl-PL" sz="3200" b="1" dirty="0">
                <a:solidFill>
                  <a:schemeClr val="tx2"/>
                </a:solidFill>
                <a:latin typeface="+mn-lt"/>
              </a:rPr>
              <a:t>3. Modelowe działania w zakresie zdalnej edukacji.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897D0B8-A729-4460-B2D0-2C2773AB2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5805264"/>
            <a:ext cx="151216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622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0" y="2564905"/>
            <a:ext cx="5494585" cy="295232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b="1" dirty="0"/>
              <a:t>	</a:t>
            </a:r>
          </a:p>
          <a:p>
            <a:pPr marL="0" indent="0" algn="ctr">
              <a:buNone/>
            </a:pPr>
            <a:endParaRPr lang="pl-PL" b="1" dirty="0"/>
          </a:p>
          <a:p>
            <a:pPr marL="0" indent="0">
              <a:buNone/>
            </a:pPr>
            <a:r>
              <a:rPr lang="pl-PL" sz="2800" dirty="0"/>
              <a:t> </a:t>
            </a:r>
            <a:endParaRPr lang="pl-PL" b="1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/>
              <a:t>Nabór specjalny COVID-19 </a:t>
            </a:r>
            <a:br>
              <a:rPr lang="pl-PL" sz="2800" dirty="0"/>
            </a:br>
            <a:r>
              <a:rPr lang="pl-PL" sz="2800" dirty="0"/>
              <a:t>w ramach Funduszu Małych Projektów Interreg VA</a:t>
            </a:r>
            <a:br>
              <a:rPr lang="pl-PL" sz="2800" dirty="0"/>
            </a:br>
            <a:endParaRPr lang="pl-PL" sz="2800" dirty="0"/>
          </a:p>
        </p:txBody>
      </p:sp>
      <p:sp>
        <p:nvSpPr>
          <p:cNvPr id="8" name="Rectangle 3"/>
          <p:cNvSpPr>
            <a:spLocks noGrp="1" noChangeArrowheads="1"/>
          </p:cNvSpPr>
          <p:nvPr/>
        </p:nvSpPr>
        <p:spPr bwMode="auto">
          <a:xfrm>
            <a:off x="856457" y="1557039"/>
            <a:ext cx="7431087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90000"/>
              </a:lnSpc>
              <a:buClr>
                <a:srgbClr val="3366CC"/>
              </a:buClr>
              <a:buSzPct val="90000"/>
              <a:buFont typeface="Monotype Sorts" pitchFamily="2" charset="2"/>
              <a:buNone/>
              <a:defRPr/>
            </a:pPr>
            <a:endParaRPr lang="pl-PL" sz="2800" b="1" kern="0" dirty="0">
              <a:solidFill>
                <a:srgbClr val="3366CC">
                  <a:lumMod val="50000"/>
                </a:srgbClr>
              </a:solidFill>
              <a:latin typeface="Arial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71" y="6278487"/>
            <a:ext cx="2297204" cy="34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pole tekstowe 9"/>
          <p:cNvSpPr txBox="1"/>
          <p:nvPr/>
        </p:nvSpPr>
        <p:spPr>
          <a:xfrm>
            <a:off x="395536" y="2492896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>
                <a:solidFill>
                  <a:schemeClr val="tx2"/>
                </a:solidFill>
                <a:latin typeface="+mn-lt"/>
              </a:rPr>
              <a:t>W projektach w ramach naboru specjalnego </a:t>
            </a:r>
            <a:r>
              <a:rPr lang="pl-PL" b="1" dirty="0">
                <a:solidFill>
                  <a:schemeClr val="tx2"/>
                </a:solidFill>
                <a:latin typeface="+mn-lt"/>
              </a:rPr>
              <a:t>dopuszczone są m.in. działania:  </a:t>
            </a:r>
          </a:p>
          <a:p>
            <a:pPr algn="just"/>
            <a:r>
              <a:rPr lang="pl-PL" dirty="0">
                <a:solidFill>
                  <a:schemeClr val="tx2"/>
                </a:solidFill>
                <a:latin typeface="+mn-lt"/>
              </a:rPr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2"/>
                </a:solidFill>
                <a:latin typeface="+mn-lt"/>
              </a:rPr>
              <a:t>obejmujące zakup środków ochrony osobistej (m.in. rękawice, maski, fartuchy, przyłbice ochronne czy płyny do dezynfekcji), potrzebnego sprzętu czy testów, zakup urządzeń do komunikacji on-line i zdalnej nauki (np. oprogramowanie, laptopy) itp.</a:t>
            </a:r>
            <a:br>
              <a:rPr lang="pl-PL" dirty="0">
                <a:solidFill>
                  <a:schemeClr val="tx2"/>
                </a:solidFill>
                <a:latin typeface="+mn-lt"/>
              </a:rPr>
            </a:br>
            <a:endParaRPr lang="pl-PL" dirty="0">
              <a:solidFill>
                <a:schemeClr val="tx2"/>
              </a:solidFill>
              <a:latin typeface="+mn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2"/>
                </a:solidFill>
                <a:latin typeface="+mn-lt"/>
              </a:rPr>
              <a:t>związane z kampaniami informacyjnymi, analizami, raportami dot. promocji zdrowia, zasadami </a:t>
            </a:r>
            <a:r>
              <a:rPr lang="pl-PL" dirty="0" err="1">
                <a:solidFill>
                  <a:schemeClr val="tx2"/>
                </a:solidFill>
                <a:latin typeface="+mn-lt"/>
              </a:rPr>
              <a:t>zachowań</a:t>
            </a:r>
            <a:r>
              <a:rPr lang="pl-PL" dirty="0">
                <a:solidFill>
                  <a:schemeClr val="tx2"/>
                </a:solidFill>
                <a:latin typeface="+mn-lt"/>
              </a:rPr>
              <a:t> w czasie pandemii itp.,</a:t>
            </a:r>
            <a:br>
              <a:rPr lang="pl-PL" dirty="0">
                <a:solidFill>
                  <a:schemeClr val="tx2"/>
                </a:solidFill>
                <a:latin typeface="+mn-lt"/>
              </a:rPr>
            </a:br>
            <a:endParaRPr lang="pl-PL" dirty="0">
              <a:solidFill>
                <a:schemeClr val="tx2"/>
              </a:solidFill>
              <a:latin typeface="+mn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2"/>
                </a:solidFill>
                <a:latin typeface="+mn-lt"/>
              </a:rPr>
              <a:t>ukierunkowane na utrzymanie współpracy transgranicznej między partnerami w czasie pandemii.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417870F-149B-410F-9B7B-2CEA4F048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5805264"/>
            <a:ext cx="1584176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182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" r="10551"/>
          <a:stretch/>
        </p:blipFill>
        <p:spPr>
          <a:xfrm>
            <a:off x="326431" y="1988840"/>
            <a:ext cx="2952328" cy="1518656"/>
          </a:xfrm>
          <a:prstGeom prst="rect">
            <a:avLst/>
          </a:prstGeo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/>
              <a:t>Nabór specjalny COVID-19 </a:t>
            </a:r>
            <a:br>
              <a:rPr lang="pl-PL" sz="2800" dirty="0"/>
            </a:br>
            <a:r>
              <a:rPr lang="pl-PL" sz="2800" dirty="0"/>
              <a:t>w ramach Funduszu Małych Projektów Interreg VA</a:t>
            </a:r>
            <a:br>
              <a:rPr lang="pl-PL" sz="2800" dirty="0"/>
            </a:br>
            <a:endParaRPr lang="pl-PL" sz="2800" dirty="0"/>
          </a:p>
        </p:txBody>
      </p:sp>
      <p:sp>
        <p:nvSpPr>
          <p:cNvPr id="8" name="Rectangle 3"/>
          <p:cNvSpPr>
            <a:spLocks noGrp="1" noChangeArrowheads="1"/>
          </p:cNvSpPr>
          <p:nvPr/>
        </p:nvSpPr>
        <p:spPr bwMode="auto">
          <a:xfrm>
            <a:off x="856457" y="1557039"/>
            <a:ext cx="7431087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90000"/>
              </a:lnSpc>
              <a:buClr>
                <a:srgbClr val="3366CC"/>
              </a:buClr>
              <a:buSzPct val="90000"/>
              <a:buFont typeface="Monotype Sorts" pitchFamily="2" charset="2"/>
              <a:buNone/>
              <a:defRPr/>
            </a:pPr>
            <a:endParaRPr lang="pl-PL" sz="2800" b="1" kern="0" dirty="0">
              <a:solidFill>
                <a:srgbClr val="3366CC">
                  <a:lumMod val="50000"/>
                </a:srgbClr>
              </a:solidFill>
              <a:latin typeface="Arial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71" y="6278487"/>
            <a:ext cx="2297204" cy="34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326431" y="3573016"/>
            <a:ext cx="863805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>
                <a:solidFill>
                  <a:schemeClr val="tx2"/>
                </a:solidFill>
                <a:latin typeface="+mn-lt"/>
              </a:rPr>
              <a:t>		</a:t>
            </a:r>
            <a:r>
              <a:rPr lang="pl-PL" sz="2400" dirty="0">
                <a:solidFill>
                  <a:schemeClr val="tx2"/>
                </a:solidFill>
                <a:latin typeface="+mn-lt"/>
              </a:rPr>
              <a:t>Maksymalna wartość projektu – </a:t>
            </a:r>
            <a:r>
              <a:rPr lang="pl-PL" sz="2400" b="1" dirty="0">
                <a:solidFill>
                  <a:srgbClr val="FF0000"/>
                </a:solidFill>
                <a:latin typeface="+mn-lt"/>
              </a:rPr>
              <a:t>do 50 000 tys. EUR </a:t>
            </a:r>
          </a:p>
          <a:p>
            <a:pPr algn="just"/>
            <a:endParaRPr lang="pl-PL" sz="2400" b="1" dirty="0">
              <a:solidFill>
                <a:schemeClr val="tx2"/>
              </a:solidFill>
              <a:latin typeface="+mn-lt"/>
            </a:endParaRPr>
          </a:p>
          <a:p>
            <a:pPr algn="ctr"/>
            <a:r>
              <a:rPr lang="pl-PL" sz="2400" b="1" dirty="0">
                <a:solidFill>
                  <a:schemeClr val="tx2"/>
                </a:solidFill>
                <a:latin typeface="+mn-lt"/>
              </a:rPr>
              <a:t>Dofinansowanie  </a:t>
            </a:r>
            <a:br>
              <a:rPr lang="pl-PL" sz="2400" dirty="0">
                <a:solidFill>
                  <a:schemeClr val="tx2"/>
                </a:solidFill>
                <a:latin typeface="+mn-lt"/>
              </a:rPr>
            </a:br>
            <a:r>
              <a:rPr lang="pl-PL" sz="2400" b="1" dirty="0">
                <a:solidFill>
                  <a:schemeClr val="tx2"/>
                </a:solidFill>
                <a:latin typeface="+mn-lt"/>
              </a:rPr>
              <a:t>85 %</a:t>
            </a:r>
            <a:r>
              <a:rPr lang="pl-PL" sz="2400" dirty="0">
                <a:solidFill>
                  <a:schemeClr val="tx2"/>
                </a:solidFill>
                <a:latin typeface="+mn-lt"/>
              </a:rPr>
              <a:t>  - środki EFRR</a:t>
            </a:r>
          </a:p>
          <a:p>
            <a:pPr algn="ctr"/>
            <a:r>
              <a:rPr lang="pl-PL" sz="2400" b="1" dirty="0">
                <a:solidFill>
                  <a:schemeClr val="tx2"/>
                </a:solidFill>
                <a:latin typeface="+mn-lt"/>
              </a:rPr>
              <a:t>5 %</a:t>
            </a:r>
            <a:r>
              <a:rPr lang="pl-PL" sz="2400" dirty="0">
                <a:solidFill>
                  <a:schemeClr val="tx2"/>
                </a:solidFill>
                <a:latin typeface="+mn-lt"/>
              </a:rPr>
              <a:t> - budżet Państwa (w ramach dostępności środków, tylko polscy beneficjenci)</a:t>
            </a:r>
          </a:p>
          <a:p>
            <a:pPr algn="ctr"/>
            <a:r>
              <a:rPr lang="pl-PL" sz="2400" b="1" dirty="0">
                <a:solidFill>
                  <a:schemeClr val="tx2"/>
                </a:solidFill>
                <a:latin typeface="+mn-lt"/>
              </a:rPr>
              <a:t>15% </a:t>
            </a:r>
            <a:r>
              <a:rPr lang="pl-PL" sz="2400" dirty="0">
                <a:solidFill>
                  <a:schemeClr val="tx2"/>
                </a:solidFill>
                <a:latin typeface="+mn-lt"/>
              </a:rPr>
              <a:t>(lub 10%) - wkład własny beneficjenta</a:t>
            </a:r>
          </a:p>
          <a:p>
            <a:pPr algn="just"/>
            <a:endParaRPr lang="pl-PL" sz="2400" dirty="0"/>
          </a:p>
          <a:p>
            <a:pPr algn="just"/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729219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259632" y="2492896"/>
            <a:ext cx="7776864" cy="3600400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 algn="ctr">
              <a:buNone/>
            </a:pPr>
            <a:r>
              <a:rPr lang="pl-PL" sz="3200" b="1" dirty="0"/>
              <a:t>Projekty w ramach naboru specjalnego COVID-19 rozliczane są </a:t>
            </a:r>
          </a:p>
          <a:p>
            <a:pPr marL="0" indent="0" algn="ctr">
              <a:buNone/>
            </a:pPr>
            <a:r>
              <a:rPr lang="pl-PL" sz="3200" b="1" dirty="0">
                <a:solidFill>
                  <a:srgbClr val="FF0000"/>
                </a:solidFill>
              </a:rPr>
              <a:t>kwotami ryczałtowymi</a:t>
            </a:r>
            <a:r>
              <a:rPr lang="pl-PL" sz="3200" b="1" dirty="0"/>
              <a:t>	</a:t>
            </a:r>
          </a:p>
          <a:p>
            <a:pPr marL="0" indent="0" algn="ctr">
              <a:buNone/>
            </a:pPr>
            <a:endParaRPr lang="pl-PL" sz="32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endParaRPr lang="pl-PL" b="1" dirty="0"/>
          </a:p>
          <a:p>
            <a:pPr marL="0" indent="0">
              <a:buNone/>
            </a:pPr>
            <a:r>
              <a:rPr lang="pl-PL" sz="2800" dirty="0"/>
              <a:t> </a:t>
            </a:r>
            <a:endParaRPr lang="pl-PL" b="1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/>
              <a:t>Ścieżka wyboru, zatwierdzania i rozliczania projektów w ramach naboru specjalnego COVID-19 </a:t>
            </a:r>
          </a:p>
        </p:txBody>
      </p:sp>
      <p:sp>
        <p:nvSpPr>
          <p:cNvPr id="8" name="Rectangle 3"/>
          <p:cNvSpPr>
            <a:spLocks noGrp="1" noChangeArrowheads="1"/>
          </p:cNvSpPr>
          <p:nvPr/>
        </p:nvSpPr>
        <p:spPr bwMode="auto">
          <a:xfrm>
            <a:off x="856457" y="1557039"/>
            <a:ext cx="7431087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90000"/>
              </a:lnSpc>
              <a:buClr>
                <a:srgbClr val="3366CC"/>
              </a:buClr>
              <a:buSzPct val="90000"/>
              <a:buFont typeface="Monotype Sorts" pitchFamily="2" charset="2"/>
              <a:buNone/>
              <a:defRPr/>
            </a:pPr>
            <a:endParaRPr lang="pl-PL" sz="2800" b="1" kern="0" dirty="0">
              <a:solidFill>
                <a:srgbClr val="3366CC">
                  <a:lumMod val="50000"/>
                </a:srgbClr>
              </a:solidFill>
              <a:latin typeface="Arial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71" y="6278487"/>
            <a:ext cx="2297204" cy="34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1187624" y="2348880"/>
            <a:ext cx="2892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FF0000"/>
                </a:solidFill>
                <a:latin typeface="+mn-lt"/>
              </a:rPr>
              <a:t>NOWOŚĆ</a:t>
            </a:r>
          </a:p>
        </p:txBody>
      </p:sp>
    </p:spTree>
    <p:extLst>
      <p:ext uri="{BB962C8B-B14F-4D97-AF65-F5344CB8AC3E}">
        <p14:creationId xmlns:p14="http://schemas.microsoft.com/office/powerpoint/2010/main" val="741241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856457" y="1590675"/>
            <a:ext cx="8108031" cy="4687812"/>
          </a:xfrm>
        </p:spPr>
        <p:txBody>
          <a:bodyPr/>
          <a:lstStyle/>
          <a:p>
            <a:pPr marL="0" indent="0"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dirty="0">
                <a:cs typeface="Arial" panose="020B0604020202020204" pitchFamily="34" charset="0"/>
              </a:rPr>
              <a:t>Dla rezultatu projektu ustalany jest co najmniej </a:t>
            </a:r>
            <a:r>
              <a:rPr lang="pl-PL" b="1" dirty="0">
                <a:cs typeface="Arial" panose="020B0604020202020204" pitchFamily="34" charset="0"/>
              </a:rPr>
              <a:t>jeden mierzalny/twardy warunek jego spełnienia </a:t>
            </a:r>
            <a:r>
              <a:rPr lang="pl-PL" dirty="0">
                <a:cs typeface="Arial" panose="020B0604020202020204" pitchFamily="34" charset="0"/>
              </a:rPr>
              <a:t>i</a:t>
            </a:r>
            <a:r>
              <a:rPr lang="pl-PL" b="1" dirty="0">
                <a:cs typeface="Arial" panose="020B0604020202020204" pitchFamily="34" charset="0"/>
              </a:rPr>
              <a:t> dokumenty poświadczające osiągniecie tego rezultatu</a:t>
            </a:r>
            <a:br>
              <a:rPr lang="pl-PL" dirty="0">
                <a:cs typeface="Arial" panose="020B0604020202020204" pitchFamily="34" charset="0"/>
              </a:rPr>
            </a:br>
            <a:br>
              <a:rPr lang="pl-PL" dirty="0">
                <a:cs typeface="Arial" panose="020B0604020202020204" pitchFamily="34" charset="0"/>
              </a:rPr>
            </a:br>
            <a:r>
              <a:rPr lang="pl-PL" dirty="0">
                <a:cs typeface="Arial" panose="020B0604020202020204" pitchFamily="34" charset="0"/>
              </a:rPr>
              <a:t>Dodatkowo ustalane są wskaźniki produktu.</a:t>
            </a:r>
          </a:p>
          <a:p>
            <a:pPr marL="0" indent="0">
              <a:buNone/>
            </a:pPr>
            <a:br>
              <a:rPr lang="pl-PL" dirty="0">
                <a:cs typeface="Arial" panose="020B0604020202020204" pitchFamily="34" charset="0"/>
              </a:rPr>
            </a:br>
            <a:r>
              <a:rPr lang="pl-PL" dirty="0">
                <a:cs typeface="Arial" panose="020B0604020202020204" pitchFamily="34" charset="0"/>
              </a:rPr>
              <a:t>Jeśli zakładany rezultat projektu, warunki i wskaźniki </a:t>
            </a:r>
            <a:r>
              <a:rPr lang="pl-PL" b="1" dirty="0">
                <a:cs typeface="Arial" panose="020B0604020202020204" pitchFamily="34" charset="0"/>
              </a:rPr>
              <a:t>nie zostaną osiągnięte</a:t>
            </a:r>
            <a:r>
              <a:rPr lang="pl-PL" dirty="0">
                <a:cs typeface="Arial" panose="020B0604020202020204" pitchFamily="34" charset="0"/>
              </a:rPr>
              <a:t>, wówczas </a:t>
            </a:r>
            <a:r>
              <a:rPr lang="pl-PL" b="1" dirty="0">
                <a:cs typeface="Arial" panose="020B0604020202020204" pitchFamily="34" charset="0"/>
              </a:rPr>
              <a:t>cała kwota ryczałtowa </a:t>
            </a:r>
            <a:r>
              <a:rPr lang="pl-PL" dirty="0">
                <a:cs typeface="Arial" panose="020B0604020202020204" pitchFamily="34" charset="0"/>
              </a:rPr>
              <a:t>projektu </a:t>
            </a:r>
            <a:r>
              <a:rPr lang="pl-PL" b="1" dirty="0">
                <a:solidFill>
                  <a:srgbClr val="FF0000"/>
                </a:solidFill>
                <a:cs typeface="Arial" panose="020B0604020202020204" pitchFamily="34" charset="0"/>
              </a:rPr>
              <a:t>jest niekwalifikowana</a:t>
            </a:r>
            <a:r>
              <a:rPr lang="pl-PL" dirty="0">
                <a:solidFill>
                  <a:srgbClr val="FF0000"/>
                </a:solidFill>
                <a:cs typeface="Arial" panose="020B0604020202020204" pitchFamily="34" charset="0"/>
              </a:rPr>
              <a:t>. </a:t>
            </a:r>
            <a:br>
              <a:rPr lang="pl-PL" dirty="0">
                <a:cs typeface="Arial" panose="020B0604020202020204" pitchFamily="34" charset="0"/>
              </a:rPr>
            </a:br>
            <a:br>
              <a:rPr lang="pl-PL" dirty="0">
                <a:cs typeface="Arial" panose="020B0604020202020204" pitchFamily="34" charset="0"/>
              </a:rPr>
            </a:br>
            <a:r>
              <a:rPr lang="pl-PL" dirty="0">
                <a:solidFill>
                  <a:srgbClr val="FF0000"/>
                </a:solidFill>
                <a:cs typeface="Arial" panose="020B0604020202020204" pitchFamily="34" charset="0"/>
              </a:rPr>
              <a:t>Dlatego tak ważne są dobrze określone wskaźniki i rezultat!</a:t>
            </a: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/>
              <a:t>Ścieżka wyboru, zatwierdzania i rozliczania projektów w ramach naboru specjalnego COVID-19 </a:t>
            </a:r>
          </a:p>
        </p:txBody>
      </p:sp>
      <p:sp>
        <p:nvSpPr>
          <p:cNvPr id="8" name="Rectangle 3"/>
          <p:cNvSpPr>
            <a:spLocks noGrp="1" noChangeArrowheads="1"/>
          </p:cNvSpPr>
          <p:nvPr/>
        </p:nvSpPr>
        <p:spPr bwMode="auto">
          <a:xfrm>
            <a:off x="320625" y="1557039"/>
            <a:ext cx="850275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90000"/>
              </a:lnSpc>
              <a:buClr>
                <a:srgbClr val="3366CC"/>
              </a:buClr>
              <a:buSzPct val="90000"/>
              <a:buFont typeface="Monotype Sorts" pitchFamily="2" charset="2"/>
              <a:buNone/>
              <a:defRPr/>
            </a:pPr>
            <a:endParaRPr lang="pl-PL" sz="2800" b="1" kern="0" dirty="0">
              <a:solidFill>
                <a:srgbClr val="3366CC">
                  <a:lumMod val="50000"/>
                </a:srgbClr>
              </a:solidFill>
              <a:latin typeface="Arial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71" y="6278487"/>
            <a:ext cx="2297204" cy="34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2936" y="692943"/>
            <a:ext cx="288032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929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9512" y="2420888"/>
            <a:ext cx="8784976" cy="4176464"/>
          </a:xfrm>
        </p:spPr>
        <p:txBody>
          <a:bodyPr/>
          <a:lstStyle/>
          <a:p>
            <a:pPr marL="0" indent="0">
              <a:buNone/>
            </a:pPr>
            <a:endParaRPr lang="pl-PL" sz="1800" b="1" dirty="0"/>
          </a:p>
          <a:p>
            <a:pPr marL="0" indent="0">
              <a:buNone/>
            </a:pPr>
            <a:r>
              <a:rPr lang="pl-PL" sz="2800" b="1" dirty="0"/>
              <a:t>Funkcjonowanie domu pomocy społecznej w czasie epidemii – kontynuacja partnerstwa polsko-niemieckiego </a:t>
            </a:r>
          </a:p>
          <a:p>
            <a:pPr marL="0" indent="0">
              <a:buNone/>
            </a:pPr>
            <a:endParaRPr lang="pl-PL" sz="2800" b="1" dirty="0"/>
          </a:p>
          <a:p>
            <a:pPr marL="0" indent="0">
              <a:buNone/>
            </a:pPr>
            <a:r>
              <a:rPr lang="pl-PL" sz="2800" dirty="0"/>
              <a:t>Wnioskodawca: Dom Pomocy Społecznej w Pyrzycach</a:t>
            </a:r>
          </a:p>
          <a:p>
            <a:pPr marL="0" indent="0">
              <a:buNone/>
            </a:pPr>
            <a:r>
              <a:rPr lang="pl-PL" sz="2800" dirty="0"/>
              <a:t>Partner: </a:t>
            </a:r>
            <a:r>
              <a:rPr lang="pl-PL" sz="2800" dirty="0" err="1"/>
              <a:t>Deutsches</a:t>
            </a:r>
            <a:r>
              <a:rPr lang="pl-PL" sz="2800" dirty="0"/>
              <a:t> </a:t>
            </a:r>
            <a:r>
              <a:rPr lang="pl-PL" sz="2800" dirty="0" err="1"/>
              <a:t>Rotes</a:t>
            </a:r>
            <a:r>
              <a:rPr lang="pl-PL" sz="2800" dirty="0"/>
              <a:t> </a:t>
            </a:r>
            <a:r>
              <a:rPr lang="pl-PL" sz="2800" dirty="0" err="1"/>
              <a:t>Kreuz</a:t>
            </a:r>
            <a:r>
              <a:rPr lang="pl-PL" sz="2800" dirty="0"/>
              <a:t>  </a:t>
            </a:r>
          </a:p>
          <a:p>
            <a:pPr marL="0" indent="0">
              <a:buNone/>
            </a:pPr>
            <a:br>
              <a:rPr lang="pl-PL" sz="2300" dirty="0"/>
            </a:br>
            <a:br>
              <a:rPr lang="pl-PL" sz="2000" dirty="0"/>
            </a:br>
            <a:endParaRPr lang="pl-PL" sz="2000" dirty="0"/>
          </a:p>
          <a:p>
            <a:pPr marL="0" indent="0">
              <a:buNone/>
            </a:pPr>
            <a:endParaRPr lang="pl-PL" sz="2300" dirty="0"/>
          </a:p>
          <a:p>
            <a:pPr marL="0" indent="0">
              <a:buNone/>
            </a:pPr>
            <a:endParaRPr lang="pl-PL" sz="2300" dirty="0"/>
          </a:p>
          <a:p>
            <a:pPr marL="0" indent="0">
              <a:buNone/>
            </a:pPr>
            <a:endParaRPr lang="pl-PL" sz="23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Przykładowe wnioski </a:t>
            </a:r>
          </a:p>
        </p:txBody>
      </p:sp>
    </p:spTree>
    <p:extLst>
      <p:ext uri="{BB962C8B-B14F-4D97-AF65-F5344CB8AC3E}">
        <p14:creationId xmlns:p14="http://schemas.microsoft.com/office/powerpoint/2010/main" val="3870608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9512" y="2420888"/>
            <a:ext cx="8784976" cy="4176464"/>
          </a:xfrm>
        </p:spPr>
        <p:txBody>
          <a:bodyPr/>
          <a:lstStyle/>
          <a:p>
            <a:pPr marL="0" indent="0">
              <a:buNone/>
            </a:pPr>
            <a:endParaRPr lang="pl-PL" sz="1800" b="1" dirty="0"/>
          </a:p>
          <a:p>
            <a:pPr marL="0" indent="0">
              <a:buNone/>
            </a:pPr>
            <a:r>
              <a:rPr lang="pl-PL" sz="2800" b="1" dirty="0"/>
              <a:t>Międzynarodowy wirtualny „Wakacyjny Festiwal Sportowy 2020”</a:t>
            </a:r>
          </a:p>
          <a:p>
            <a:pPr marL="0" indent="0">
              <a:buNone/>
            </a:pPr>
            <a:endParaRPr lang="pl-PL" sz="2800" dirty="0"/>
          </a:p>
          <a:p>
            <a:pPr marL="0" indent="0">
              <a:buNone/>
            </a:pPr>
            <a:r>
              <a:rPr lang="pl-PL" sz="2800" dirty="0"/>
              <a:t>Wnioskodawca: Ruchowa Akademia Zdrowia</a:t>
            </a:r>
          </a:p>
          <a:p>
            <a:pPr marL="0" indent="0">
              <a:buNone/>
            </a:pPr>
            <a:r>
              <a:rPr lang="pl-PL" sz="2800" dirty="0"/>
              <a:t>Parter: SV </a:t>
            </a:r>
            <a:r>
              <a:rPr lang="pl-PL" sz="2800" dirty="0" err="1"/>
              <a:t>Einheit</a:t>
            </a:r>
            <a:r>
              <a:rPr lang="pl-PL" sz="2800" dirty="0"/>
              <a:t> </a:t>
            </a:r>
            <a:r>
              <a:rPr lang="pl-PL" sz="2800" dirty="0" err="1"/>
              <a:t>Ueckermuende</a:t>
            </a:r>
            <a:r>
              <a:rPr lang="pl-PL" sz="2800" dirty="0"/>
              <a:t> </a:t>
            </a:r>
          </a:p>
          <a:p>
            <a:pPr marL="0" indent="0">
              <a:buNone/>
            </a:pPr>
            <a:br>
              <a:rPr lang="pl-PL" sz="2300" dirty="0"/>
            </a:br>
            <a:br>
              <a:rPr lang="pl-PL" sz="2000" dirty="0"/>
            </a:br>
            <a:endParaRPr lang="pl-PL" sz="2000" dirty="0"/>
          </a:p>
          <a:p>
            <a:pPr marL="0" indent="0">
              <a:buNone/>
            </a:pPr>
            <a:endParaRPr lang="pl-PL" sz="2300" dirty="0"/>
          </a:p>
          <a:p>
            <a:pPr marL="0" indent="0">
              <a:buNone/>
            </a:pPr>
            <a:endParaRPr lang="pl-PL" sz="2300" dirty="0"/>
          </a:p>
          <a:p>
            <a:pPr marL="0" indent="0">
              <a:buNone/>
            </a:pPr>
            <a:endParaRPr lang="pl-PL" sz="23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Przykładowe wnioski </a:t>
            </a:r>
          </a:p>
        </p:txBody>
      </p:sp>
    </p:spTree>
    <p:extLst>
      <p:ext uri="{BB962C8B-B14F-4D97-AF65-F5344CB8AC3E}">
        <p14:creationId xmlns:p14="http://schemas.microsoft.com/office/powerpoint/2010/main" val="4823138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type="body" sz="half" idx="2"/>
          </p:nvPr>
        </p:nvSpPr>
        <p:spPr>
          <a:xfrm>
            <a:off x="914400" y="2276872"/>
            <a:ext cx="3352800" cy="3209529"/>
          </a:xfrm>
        </p:spPr>
        <p:txBody>
          <a:bodyPr wrap="square" anchor="t">
            <a:normAutofit fontScale="850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endParaRPr lang="pl-PL" sz="3600" b="1" dirty="0"/>
          </a:p>
          <a:p>
            <a:pPr marL="0" indent="0">
              <a:lnSpc>
                <a:spcPct val="90000"/>
              </a:lnSpc>
              <a:buNone/>
            </a:pPr>
            <a:r>
              <a:rPr lang="pl-PL" sz="3600" b="1" dirty="0"/>
              <a:t>Międzynarodowy wirtualny „Wakacyjny Festiwal Sportowy 2020”</a:t>
            </a:r>
          </a:p>
          <a:p>
            <a:pPr marL="0" indent="0">
              <a:lnSpc>
                <a:spcPct val="90000"/>
              </a:lnSpc>
              <a:buNone/>
            </a:pPr>
            <a:endParaRPr lang="pl-PL" sz="1500" dirty="0"/>
          </a:p>
          <a:p>
            <a:pPr marL="0" indent="0">
              <a:lnSpc>
                <a:spcPct val="90000"/>
              </a:lnSpc>
              <a:buNone/>
            </a:pPr>
            <a:br>
              <a:rPr lang="pl-PL" sz="1500" dirty="0"/>
            </a:br>
            <a:br>
              <a:rPr lang="pl-PL" sz="1500" dirty="0"/>
            </a:br>
            <a:endParaRPr lang="pl-PL" sz="1500" dirty="0"/>
          </a:p>
          <a:p>
            <a:pPr marL="0" indent="0">
              <a:lnSpc>
                <a:spcPct val="90000"/>
              </a:lnSpc>
              <a:buNone/>
            </a:pPr>
            <a:endParaRPr lang="pl-PL" sz="1500" dirty="0"/>
          </a:p>
          <a:p>
            <a:pPr marL="0" indent="0">
              <a:lnSpc>
                <a:spcPct val="90000"/>
              </a:lnSpc>
              <a:buNone/>
            </a:pPr>
            <a:endParaRPr lang="pl-PL" sz="1500" dirty="0"/>
          </a:p>
          <a:p>
            <a:pPr marL="0" indent="0">
              <a:lnSpc>
                <a:spcPct val="90000"/>
              </a:lnSpc>
              <a:buNone/>
            </a:pPr>
            <a:endParaRPr lang="pl-PL" sz="15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A87D69E-D8A7-4031-B91F-2559E47A1510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3" r="17292" b="2"/>
          <a:stretch/>
        </p:blipFill>
        <p:spPr bwMode="auto">
          <a:xfrm>
            <a:off x="4572000" y="1844824"/>
            <a:ext cx="3904076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1B6B5E3-20F3-4A6B-A293-238C5928D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3675" y="6249988"/>
            <a:ext cx="3786188" cy="365125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/>
              <a:t>Fundusz Małych Projektów/NABÓR SPECJALNY- COVID-19 Fonds für kleine Projekte /SONDER-CALL - COVID-19</a:t>
            </a:r>
          </a:p>
        </p:txBody>
      </p:sp>
    </p:spTree>
    <p:extLst>
      <p:ext uri="{BB962C8B-B14F-4D97-AF65-F5344CB8AC3E}">
        <p14:creationId xmlns:p14="http://schemas.microsoft.com/office/powerpoint/2010/main" val="6334230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9512" y="2420888"/>
            <a:ext cx="8784976" cy="4176464"/>
          </a:xfrm>
        </p:spPr>
        <p:txBody>
          <a:bodyPr/>
          <a:lstStyle/>
          <a:p>
            <a:pPr marL="0" indent="0">
              <a:buNone/>
            </a:pPr>
            <a:endParaRPr lang="pl-PL" sz="2800" b="1" dirty="0"/>
          </a:p>
          <a:p>
            <a:pPr marL="0" indent="0">
              <a:buNone/>
            </a:pP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Wzmocnienie bezpieczeństwa zdrowotnego na terenie Euroregionu Pomerania w związku z zagrożeniem epidemiologicznym COVID-19</a:t>
            </a:r>
            <a:b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Wnioskodawca: Gmina Miasto Kołobrzeg - Miejski Ośrodek Sportu i Rekreacji</a:t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Partner: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Regionalpark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Barnimer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Feldmark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e.V</a:t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pl-PL" sz="2800" dirty="0"/>
            </a:br>
            <a:endParaRPr lang="pl-PL" sz="2800" dirty="0"/>
          </a:p>
          <a:p>
            <a:pPr marL="0" indent="0">
              <a:buNone/>
            </a:pPr>
            <a:endParaRPr lang="pl-PL" sz="2300" dirty="0"/>
          </a:p>
          <a:p>
            <a:pPr marL="0" indent="0">
              <a:buNone/>
            </a:pPr>
            <a:endParaRPr lang="pl-PL" sz="2300" dirty="0"/>
          </a:p>
          <a:p>
            <a:pPr marL="0" indent="0">
              <a:buNone/>
            </a:pPr>
            <a:endParaRPr lang="pl-PL" sz="23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Przykładowe wnioski </a:t>
            </a:r>
          </a:p>
        </p:txBody>
      </p:sp>
    </p:spTree>
    <p:extLst>
      <p:ext uri="{BB962C8B-B14F-4D97-AF65-F5344CB8AC3E}">
        <p14:creationId xmlns:p14="http://schemas.microsoft.com/office/powerpoint/2010/main" val="378269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9512" y="2420888"/>
            <a:ext cx="8784976" cy="4176464"/>
          </a:xfrm>
        </p:spPr>
        <p:txBody>
          <a:bodyPr/>
          <a:lstStyle/>
          <a:p>
            <a:pPr marL="0" indent="0">
              <a:buNone/>
            </a:pPr>
            <a:endParaRPr lang="pl-PL" sz="2800" b="1" dirty="0"/>
          </a:p>
          <a:p>
            <a:pPr marL="0" indent="0">
              <a:buNone/>
            </a:pPr>
            <a:br>
              <a:rPr lang="pl-PL" sz="2800" dirty="0"/>
            </a:br>
            <a:endParaRPr lang="pl-PL" sz="2800" dirty="0"/>
          </a:p>
          <a:p>
            <a:pPr marL="0" indent="0">
              <a:buNone/>
            </a:pPr>
            <a:endParaRPr lang="pl-PL" sz="2300" dirty="0"/>
          </a:p>
          <a:p>
            <a:pPr marL="0" indent="0">
              <a:buNone/>
            </a:pPr>
            <a:endParaRPr lang="pl-PL" sz="2300" dirty="0"/>
          </a:p>
          <a:p>
            <a:pPr marL="0" indent="0">
              <a:buNone/>
            </a:pPr>
            <a:endParaRPr lang="pl-PL" sz="23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Przykładowe wnioski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006910B-3E1B-48F2-8CCC-AFD8E5ABBC1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40595"/>
            <a:ext cx="3802288" cy="376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BC62F3A9-AFFA-4544-8854-9E20641CC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2612602"/>
            <a:ext cx="3384376" cy="376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29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DA355CB3-3334-4C08-982E-4031DA65E4B9}"/>
              </a:ext>
            </a:extLst>
          </p:cNvPr>
          <p:cNvSpPr txBox="1"/>
          <p:nvPr/>
        </p:nvSpPr>
        <p:spPr>
          <a:xfrm>
            <a:off x="523059" y="548680"/>
            <a:ext cx="813690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tx2"/>
                </a:solidFill>
                <a:effectLst/>
                <a:latin typeface="Open Sans"/>
              </a:rPr>
              <a:t>Obszar wsparcia obejmuje po stronie polskiej</a:t>
            </a:r>
          </a:p>
          <a:p>
            <a:r>
              <a:rPr lang="pl-PL" sz="2800" dirty="0">
                <a:solidFill>
                  <a:schemeClr val="tx2"/>
                </a:solidFill>
                <a:effectLst/>
                <a:latin typeface="Open Sans"/>
              </a:rPr>
              <a:t>9 powiatów w województwie dolnośląskim bolesławiecki, jaworski, jeleniogórski, kamiennogórski, lubański, lwówecki, zgorzelecki, złotoryjski oraz m. Jelenia Góra</a:t>
            </a:r>
            <a:r>
              <a:rPr lang="pl-PL" sz="2800" dirty="0">
                <a:solidFill>
                  <a:schemeClr val="tx2"/>
                </a:solidFill>
                <a:latin typeface="Open Sans"/>
              </a:rPr>
              <a:t> oraz </a:t>
            </a:r>
            <a:r>
              <a:rPr lang="pl-PL" sz="2800" dirty="0">
                <a:solidFill>
                  <a:schemeClr val="tx2"/>
                </a:solidFill>
                <a:effectLst/>
                <a:latin typeface="Open Sans"/>
              </a:rPr>
              <a:t>powiat żarski w województwie lubuskim. </a:t>
            </a:r>
          </a:p>
          <a:p>
            <a:r>
              <a:rPr lang="pl-PL" sz="2800" dirty="0">
                <a:solidFill>
                  <a:schemeClr val="tx2"/>
                </a:solidFill>
                <a:latin typeface="Open Sans"/>
              </a:rPr>
              <a:t>Po stronie niemieckiej </a:t>
            </a:r>
            <a:r>
              <a:rPr lang="pl-PL" sz="2800" dirty="0">
                <a:solidFill>
                  <a:schemeClr val="tx2"/>
                </a:solidFill>
                <a:effectLst/>
                <a:latin typeface="Open Sans"/>
              </a:rPr>
              <a:t>dwa powiaty (</a:t>
            </a:r>
            <a:r>
              <a:rPr lang="pl-PL" sz="2800" dirty="0" err="1">
                <a:solidFill>
                  <a:schemeClr val="tx2"/>
                </a:solidFill>
                <a:effectLst/>
                <a:latin typeface="Open Sans"/>
              </a:rPr>
              <a:t>Landkreise</a:t>
            </a:r>
            <a:r>
              <a:rPr lang="pl-PL" sz="2800" dirty="0">
                <a:solidFill>
                  <a:schemeClr val="tx2"/>
                </a:solidFill>
                <a:effectLst/>
                <a:latin typeface="Open Sans"/>
              </a:rPr>
              <a:t>) Kraju Związkowego Saksonia</a:t>
            </a:r>
            <a:r>
              <a:rPr lang="pl-PL" sz="2800" dirty="0">
                <a:solidFill>
                  <a:schemeClr val="tx2"/>
                </a:solidFill>
                <a:latin typeface="Open Sans"/>
              </a:rPr>
              <a:t>: </a:t>
            </a:r>
            <a:r>
              <a:rPr lang="pl-PL" sz="2800" dirty="0" err="1">
                <a:solidFill>
                  <a:schemeClr val="tx2"/>
                </a:solidFill>
                <a:effectLst/>
                <a:latin typeface="Open Sans"/>
              </a:rPr>
              <a:t>Görlitz</a:t>
            </a:r>
            <a:r>
              <a:rPr lang="pl-PL" sz="2800" dirty="0">
                <a:solidFill>
                  <a:schemeClr val="tx2"/>
                </a:solidFill>
                <a:latin typeface="Open Sans"/>
              </a:rPr>
              <a:t> i </a:t>
            </a:r>
            <a:r>
              <a:rPr lang="pl-PL" sz="2800" dirty="0" err="1">
                <a:solidFill>
                  <a:schemeClr val="tx2"/>
                </a:solidFill>
                <a:effectLst/>
                <a:latin typeface="Open Sans"/>
              </a:rPr>
              <a:t>Bautzen</a:t>
            </a:r>
            <a:r>
              <a:rPr lang="pl-PL" sz="2400" dirty="0">
                <a:solidFill>
                  <a:schemeClr val="tx2"/>
                </a:solidFill>
                <a:effectLst/>
                <a:latin typeface="Open Sans"/>
              </a:rPr>
              <a:t>.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B67499FB-BFCB-4449-9CA5-0CE046A7D9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5733256"/>
            <a:ext cx="3923928" cy="1008112"/>
          </a:xfrm>
          <a:prstGeom prst="rect">
            <a:avLst/>
          </a:prstGeom>
        </p:spPr>
      </p:pic>
      <p:pic>
        <p:nvPicPr>
          <p:cNvPr id="4" name="Obraz 3" descr="Obraz zawierający tekst&#10;&#10;Opis wygenerowany automatycznie">
            <a:extLst>
              <a:ext uri="{FF2B5EF4-FFF2-40B4-BE49-F238E27FC236}">
                <a16:creationId xmlns:a16="http://schemas.microsoft.com/office/drawing/2014/main" id="{CAF2D7B9-1124-4C03-B416-0E28A39360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962352"/>
            <a:ext cx="19050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8109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9512" y="2420888"/>
            <a:ext cx="8784976" cy="4176464"/>
          </a:xfrm>
        </p:spPr>
        <p:txBody>
          <a:bodyPr/>
          <a:lstStyle/>
          <a:p>
            <a:pPr marL="0" indent="0">
              <a:buNone/>
            </a:pPr>
            <a:endParaRPr lang="pl-PL" sz="2800" dirty="0"/>
          </a:p>
          <a:p>
            <a:pPr marL="0" indent="0" algn="ctr">
              <a:buNone/>
            </a:pPr>
            <a:r>
              <a:rPr lang="pl-PL" sz="3200" b="1" dirty="0"/>
              <a:t>Dziękuję za uwagę </a:t>
            </a:r>
          </a:p>
          <a:p>
            <a:pPr marL="0" indent="0" algn="ctr">
              <a:buNone/>
            </a:pPr>
            <a:r>
              <a:rPr lang="pl-PL" sz="2300" dirty="0"/>
              <a:t>Irena Stróżyńska </a:t>
            </a:r>
          </a:p>
          <a:p>
            <a:pPr marL="0" indent="0" algn="ctr">
              <a:buNone/>
            </a:pPr>
            <a:r>
              <a:rPr lang="pl-PL" sz="2300" dirty="0"/>
              <a:t>Wicedyrektor SGPEP </a:t>
            </a:r>
          </a:p>
          <a:p>
            <a:pPr marL="0" indent="0" algn="ctr">
              <a:buNone/>
            </a:pPr>
            <a:r>
              <a:rPr lang="pl-PL" sz="2300" dirty="0"/>
              <a:t>E-mail irena.strozynska@pomerania.org.pl</a:t>
            </a:r>
          </a:p>
          <a:p>
            <a:pPr marL="0" indent="0">
              <a:buNone/>
            </a:pPr>
            <a:endParaRPr lang="pl-PL" sz="23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6329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EFAF5434-7639-4A02-BB22-455616270D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5877272"/>
            <a:ext cx="3923928" cy="864096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C95FFD99-C1D9-4B0D-8F47-CF496DCE95DF}"/>
              </a:ext>
            </a:extLst>
          </p:cNvPr>
          <p:cNvSpPr txBox="1"/>
          <p:nvPr/>
        </p:nvSpPr>
        <p:spPr>
          <a:xfrm>
            <a:off x="193674" y="692696"/>
            <a:ext cx="869880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2800" dirty="0">
              <a:solidFill>
                <a:schemeClr val="tx2"/>
              </a:solidFill>
            </a:endParaRPr>
          </a:p>
          <a:p>
            <a:endParaRPr lang="pl-PL" sz="2800" dirty="0">
              <a:solidFill>
                <a:schemeClr val="tx2"/>
              </a:solidFill>
            </a:endParaRP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b="1" dirty="0">
                <a:solidFill>
                  <a:schemeClr val="tx2"/>
                </a:solidFill>
              </a:rPr>
              <a:t>Euroregion Nysa FMP Polska-Saksonia 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Alokacja na mikroprojekty (EFRR) -  4,7 mln Euro, 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tym:</a:t>
            </a:r>
          </a:p>
          <a:p>
            <a:r>
              <a:rPr lang="pl-PL" sz="2800" dirty="0">
                <a:solidFill>
                  <a:schemeClr val="tx2"/>
                </a:solidFill>
              </a:rPr>
              <a:t>PL 	2,5 mln Euro</a:t>
            </a:r>
          </a:p>
          <a:p>
            <a:r>
              <a:rPr lang="pl-PL" sz="2800" dirty="0">
                <a:solidFill>
                  <a:schemeClr val="tx2"/>
                </a:solidFill>
              </a:rPr>
              <a:t>DE 	2,2 mln Euro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endParaRPr lang="pl-PL" dirty="0"/>
          </a:p>
        </p:txBody>
      </p:sp>
      <p:pic>
        <p:nvPicPr>
          <p:cNvPr id="8" name="Obraz 7" descr="Obraz zawierający tekst&#10;&#10;Opis wygenerowany automatycznie">
            <a:extLst>
              <a:ext uri="{FF2B5EF4-FFF2-40B4-BE49-F238E27FC236}">
                <a16:creationId xmlns:a16="http://schemas.microsoft.com/office/drawing/2014/main" id="{0B6FF1E0-A581-4BC0-B8B7-58B0EF4BEE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021288"/>
            <a:ext cx="19050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87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EFAF5434-7639-4A02-BB22-455616270D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5877272"/>
            <a:ext cx="3923928" cy="864096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C95FFD99-C1D9-4B0D-8F47-CF496DCE95DF}"/>
              </a:ext>
            </a:extLst>
          </p:cNvPr>
          <p:cNvSpPr txBox="1"/>
          <p:nvPr/>
        </p:nvSpPr>
        <p:spPr>
          <a:xfrm>
            <a:off x="193674" y="692696"/>
            <a:ext cx="869880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chemeClr val="tx2"/>
                </a:solidFill>
              </a:rPr>
              <a:t>Euroregion Nysa FMP Polska-Saksonia 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Liczba zatwierdzonych projektów 336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 PL 151, DE 185 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Wartość podpisanych umów 4,86 mln Euro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 PL 2,09 mln Euro, DE 2,77 mln Euro</a:t>
            </a:r>
          </a:p>
          <a:p>
            <a:r>
              <a:rPr lang="pl-PL" sz="2800" dirty="0">
                <a:solidFill>
                  <a:schemeClr val="tx2"/>
                </a:solidFill>
              </a:rPr>
              <a:t> </a:t>
            </a:r>
          </a:p>
          <a:p>
            <a:endParaRPr lang="pl-PL" dirty="0"/>
          </a:p>
        </p:txBody>
      </p:sp>
      <p:pic>
        <p:nvPicPr>
          <p:cNvPr id="8" name="Obraz 7" descr="Obraz zawierający tekst&#10;&#10;Opis wygenerowany automatycznie">
            <a:extLst>
              <a:ext uri="{FF2B5EF4-FFF2-40B4-BE49-F238E27FC236}">
                <a16:creationId xmlns:a16="http://schemas.microsoft.com/office/drawing/2014/main" id="{7158C87D-00F8-49BC-969D-F4B835E04A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021288"/>
            <a:ext cx="19050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215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EFAF5434-7639-4A02-BB22-455616270D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5877272"/>
            <a:ext cx="3923928" cy="864096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C95FFD99-C1D9-4B0D-8F47-CF496DCE95DF}"/>
              </a:ext>
            </a:extLst>
          </p:cNvPr>
          <p:cNvSpPr txBox="1"/>
          <p:nvPr/>
        </p:nvSpPr>
        <p:spPr>
          <a:xfrm>
            <a:off x="193674" y="692696"/>
            <a:ext cx="869880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chemeClr val="tx2"/>
                </a:solidFill>
              </a:rPr>
              <a:t>Euroregion Nysa FMP Polska-Saksonia 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endParaRPr lang="pl-PL" sz="2800" dirty="0">
              <a:solidFill>
                <a:schemeClr val="tx2"/>
              </a:solidFill>
            </a:endParaRP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W 2020 zatwierdzono dotychczas 25 wniosków polskich wnioskodawców i 23 wnioski niemieckich wnioskodawców.</a:t>
            </a:r>
          </a:p>
          <a:p>
            <a:endParaRPr lang="pl-PL" dirty="0"/>
          </a:p>
        </p:txBody>
      </p:sp>
      <p:pic>
        <p:nvPicPr>
          <p:cNvPr id="8" name="Obraz 7" descr="Obraz zawierający tekst&#10;&#10;Opis wygenerowany automatycznie">
            <a:extLst>
              <a:ext uri="{FF2B5EF4-FFF2-40B4-BE49-F238E27FC236}">
                <a16:creationId xmlns:a16="http://schemas.microsoft.com/office/drawing/2014/main" id="{1BBA03A3-FCAE-4B28-B65F-658974871B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021288"/>
            <a:ext cx="19050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00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755576" y="2078609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AB3938D-2C11-4856-93CD-447E4B4117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056" y="5589240"/>
            <a:ext cx="3888432" cy="108012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CB65B5D2-7595-4F66-A2D5-17FD77E5B9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322" y="242888"/>
            <a:ext cx="8698806" cy="529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10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AB3938D-2C11-4856-93CD-447E4B4117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056" y="5589240"/>
            <a:ext cx="3888432" cy="108012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E7F65E09-0A10-4476-812E-89EDEFB6FC01}"/>
              </a:ext>
            </a:extLst>
          </p:cNvPr>
          <p:cNvSpPr txBox="1"/>
          <p:nvPr/>
        </p:nvSpPr>
        <p:spPr>
          <a:xfrm>
            <a:off x="193674" y="836712"/>
            <a:ext cx="877081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2800" b="1" i="1" dirty="0"/>
          </a:p>
          <a:p>
            <a:endParaRPr lang="pl-PL" sz="2800" b="1" i="1" dirty="0"/>
          </a:p>
          <a:p>
            <a:r>
              <a:rPr lang="pl-PL" sz="2800" b="1" i="1" dirty="0">
                <a:solidFill>
                  <a:schemeClr val="tx2"/>
                </a:solidFill>
              </a:rPr>
              <a:t>Polska:	</a:t>
            </a:r>
            <a:r>
              <a:rPr lang="pl-PL" sz="2800" dirty="0">
                <a:solidFill>
                  <a:schemeClr val="tx2"/>
                </a:solidFill>
              </a:rPr>
              <a:t>Województwo Lubuskie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b="1" dirty="0">
                <a:solidFill>
                  <a:schemeClr val="tx2"/>
                </a:solidFill>
              </a:rPr>
              <a:t>Kraj związkowy Brandenburgia: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tx2"/>
                </a:solidFill>
              </a:rPr>
              <a:t>Powiaty </a:t>
            </a:r>
            <a:r>
              <a:rPr lang="pl-PL" sz="2800" dirty="0" err="1">
                <a:solidFill>
                  <a:schemeClr val="tx2"/>
                </a:solidFill>
              </a:rPr>
              <a:t>Märkisch-Oderland</a:t>
            </a:r>
            <a:r>
              <a:rPr lang="pl-PL" sz="2800" dirty="0">
                <a:solidFill>
                  <a:schemeClr val="tx2"/>
                </a:solidFill>
              </a:rPr>
              <a:t>, Oder-</a:t>
            </a:r>
            <a:r>
              <a:rPr lang="pl-PL" sz="2800" dirty="0" err="1">
                <a:solidFill>
                  <a:schemeClr val="tx2"/>
                </a:solidFill>
              </a:rPr>
              <a:t>Spree</a:t>
            </a:r>
            <a:r>
              <a:rPr lang="pl-PL" sz="2800" dirty="0">
                <a:solidFill>
                  <a:schemeClr val="tx2"/>
                </a:solidFill>
              </a:rPr>
              <a:t>, </a:t>
            </a:r>
            <a:r>
              <a:rPr lang="pl-PL" sz="2800" dirty="0" err="1">
                <a:solidFill>
                  <a:schemeClr val="tx2"/>
                </a:solidFill>
              </a:rPr>
              <a:t>Spree-Neiße</a:t>
            </a:r>
            <a:r>
              <a:rPr lang="pl-PL" sz="2800" dirty="0">
                <a:solidFill>
                  <a:schemeClr val="tx2"/>
                </a:solidFill>
              </a:rPr>
              <a:t>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tx2"/>
                </a:solidFill>
              </a:rPr>
              <a:t>Miasta wydzielone:  </a:t>
            </a:r>
            <a:r>
              <a:rPr lang="pl-PL" sz="2800" dirty="0" err="1">
                <a:solidFill>
                  <a:schemeClr val="tx2"/>
                </a:solidFill>
              </a:rPr>
              <a:t>Cottbus</a:t>
            </a:r>
            <a:r>
              <a:rPr lang="pl-PL" sz="2800" dirty="0">
                <a:solidFill>
                  <a:schemeClr val="tx2"/>
                </a:solidFill>
              </a:rPr>
              <a:t> i Frankfurt (Oder).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61846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8640960" cy="388843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r>
              <a:rPr lang="pl-PL" dirty="0"/>
              <a:t> </a:t>
            </a:r>
          </a:p>
          <a:p>
            <a:pPr>
              <a:lnSpc>
                <a:spcPct val="90000"/>
              </a:lnSpc>
            </a:pPr>
            <a:endParaRPr lang="pl-PL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pl-PL" sz="40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5580" r="5556" b="15014"/>
          <a:stretch/>
        </p:blipFill>
        <p:spPr bwMode="auto">
          <a:xfrm>
            <a:off x="-2844824" y="404664"/>
            <a:ext cx="230425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1051" y="1959521"/>
            <a:ext cx="3568006" cy="5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93674" y="6021288"/>
            <a:ext cx="8698806" cy="5938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AB3938D-2C11-4856-93CD-447E4B4117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056" y="5589240"/>
            <a:ext cx="3888432" cy="108012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867995D2-7FE4-4BFF-B237-847B5B164ACF}"/>
              </a:ext>
            </a:extLst>
          </p:cNvPr>
          <p:cNvSpPr txBox="1"/>
          <p:nvPr/>
        </p:nvSpPr>
        <p:spPr>
          <a:xfrm>
            <a:off x="193674" y="764704"/>
            <a:ext cx="864096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chemeClr val="tx2"/>
                </a:solidFill>
              </a:rPr>
              <a:t>Euroregion </a:t>
            </a:r>
            <a:r>
              <a:rPr lang="pl-PL" sz="2800" b="1" dirty="0" err="1">
                <a:solidFill>
                  <a:schemeClr val="tx2"/>
                </a:solidFill>
              </a:rPr>
              <a:t>Szprewa</a:t>
            </a:r>
            <a:r>
              <a:rPr lang="pl-PL" sz="2800" b="1" dirty="0">
                <a:solidFill>
                  <a:schemeClr val="tx2"/>
                </a:solidFill>
              </a:rPr>
              <a:t>-Nysa-Bóbr </a:t>
            </a:r>
          </a:p>
          <a:p>
            <a:r>
              <a:rPr lang="pl-PL" sz="2800" b="1" dirty="0">
                <a:solidFill>
                  <a:schemeClr val="tx2"/>
                </a:solidFill>
              </a:rPr>
              <a:t>FMP Polska-Brandenburgia </a:t>
            </a:r>
          </a:p>
          <a:p>
            <a:endParaRPr lang="pl-PL" sz="2800" dirty="0">
              <a:solidFill>
                <a:schemeClr val="tx2"/>
              </a:solidFill>
            </a:endParaRPr>
          </a:p>
          <a:p>
            <a:r>
              <a:rPr lang="pl-PL" sz="2800" dirty="0">
                <a:solidFill>
                  <a:schemeClr val="tx2"/>
                </a:solidFill>
              </a:rPr>
              <a:t>Alokacja na mikroprojekty (EFRR) -  6,56 mln Euro, </a:t>
            </a:r>
          </a:p>
          <a:p>
            <a:r>
              <a:rPr lang="pl-PL" sz="2800" dirty="0">
                <a:solidFill>
                  <a:schemeClr val="tx2"/>
                </a:solidFill>
              </a:rPr>
              <a:t>w tym:</a:t>
            </a:r>
          </a:p>
          <a:p>
            <a:r>
              <a:rPr lang="pl-PL" sz="2800" dirty="0">
                <a:solidFill>
                  <a:schemeClr val="tx2"/>
                </a:solidFill>
              </a:rPr>
              <a:t>PL 	4,2 mln Euro</a:t>
            </a:r>
          </a:p>
          <a:p>
            <a:r>
              <a:rPr lang="pl-PL" sz="2800" dirty="0">
                <a:solidFill>
                  <a:schemeClr val="tx2"/>
                </a:solidFill>
              </a:rPr>
              <a:t>DE 	2,36 mln Euro</a:t>
            </a:r>
          </a:p>
          <a:p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6602493B-66EE-4E85-9C2B-C20865B67D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674" y="5085184"/>
            <a:ext cx="279415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347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ształt fali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921</Words>
  <Application>Microsoft Office PowerPoint</Application>
  <PresentationFormat>Pokaz na ekranie (4:3)</PresentationFormat>
  <Paragraphs>257</Paragraphs>
  <Slides>30</Slides>
  <Notes>16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7" baseType="lpstr">
      <vt:lpstr>Arial</vt:lpstr>
      <vt:lpstr>Calibri</vt:lpstr>
      <vt:lpstr>Candara</vt:lpstr>
      <vt:lpstr>Monotype Sorts</vt:lpstr>
      <vt:lpstr>Open Sans</vt:lpstr>
      <vt:lpstr>Symbol</vt:lpstr>
      <vt:lpstr>Kształt fali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Nabór specjalny COVID-19  w ramach Funduszu Małych Projektów Interreg VA </vt:lpstr>
      <vt:lpstr>Nabór specjalny COVID-19  w ramach Funduszu Małych Projektów Interreg VA </vt:lpstr>
      <vt:lpstr>Nabór specjalny COVID-19  w ramach Funduszu Małych Projektów Interreg VA </vt:lpstr>
      <vt:lpstr>Nabór specjalny COVID-19  w ramach Funduszu Małych Projektów Interreg VA </vt:lpstr>
      <vt:lpstr>Nabór specjalny COVID-19  w ramach Funduszu Małych Projektów Interreg VA </vt:lpstr>
      <vt:lpstr>Nabór specjalny COVID-19  w ramach Funduszu Małych Projektów Interreg VA </vt:lpstr>
      <vt:lpstr>Ścieżka wyboru, zatwierdzania i rozliczania projektów w ramach naboru specjalnego COVID-19 </vt:lpstr>
      <vt:lpstr>Ścieżka wyboru, zatwierdzania i rozliczania projektów w ramach naboru specjalnego COVID-19 </vt:lpstr>
      <vt:lpstr>Przykładowe wnioski </vt:lpstr>
      <vt:lpstr>Przykładowe wnioski </vt:lpstr>
      <vt:lpstr>Prezentacja programu PowerPoint</vt:lpstr>
      <vt:lpstr>Przykładowe wnioski </vt:lpstr>
      <vt:lpstr>Przykładowe wnioski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Irena Stróżyńska</dc:creator>
  <cp:lastModifiedBy>Irena Stróżyńska</cp:lastModifiedBy>
  <cp:revision>3</cp:revision>
  <dcterms:created xsi:type="dcterms:W3CDTF">2020-10-01T22:23:20Z</dcterms:created>
  <dcterms:modified xsi:type="dcterms:W3CDTF">2020-10-01T22:37:26Z</dcterms:modified>
</cp:coreProperties>
</file>