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4" r:id="rId1"/>
    <p:sldMasterId id="2147483701" r:id="rId2"/>
  </p:sldMasterIdLst>
  <p:notesMasterIdLst>
    <p:notesMasterId r:id="rId18"/>
  </p:notesMasterIdLst>
  <p:sldIdLst>
    <p:sldId id="272" r:id="rId3"/>
    <p:sldId id="334" r:id="rId4"/>
    <p:sldId id="337" r:id="rId5"/>
    <p:sldId id="336" r:id="rId6"/>
    <p:sldId id="338" r:id="rId7"/>
    <p:sldId id="329" r:id="rId8"/>
    <p:sldId id="330" r:id="rId9"/>
    <p:sldId id="331" r:id="rId10"/>
    <p:sldId id="332" r:id="rId11"/>
    <p:sldId id="311" r:id="rId12"/>
    <p:sldId id="326" r:id="rId13"/>
    <p:sldId id="333" r:id="rId14"/>
    <p:sldId id="324" r:id="rId15"/>
    <p:sldId id="318" r:id="rId16"/>
    <p:sldId id="271" r:id="rId17"/>
  </p:sldIdLst>
  <p:sldSz cx="13322300" cy="7561263"/>
  <p:notesSz cx="6797675" cy="9926638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674">
          <p15:clr>
            <a:srgbClr val="A4A3A4"/>
          </p15:clr>
        </p15:guide>
        <p15:guide id="4" pos="19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DF862D"/>
    <a:srgbClr val="0066FF"/>
    <a:srgbClr val="FF9933"/>
    <a:srgbClr val="FFFF00"/>
    <a:srgbClr val="D60093"/>
    <a:srgbClr val="FF0066"/>
    <a:srgbClr val="FF0000"/>
    <a:srgbClr val="0000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Stile chiaro 1 - Color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12C8C85-51F0-491E-9774-3900AFEF0FD7}" styleName="Styl jasny 2 — Ak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441" autoAdjust="0"/>
  </p:normalViewPr>
  <p:slideViewPr>
    <p:cSldViewPr>
      <p:cViewPr varScale="1">
        <p:scale>
          <a:sx n="71" d="100"/>
          <a:sy n="71" d="100"/>
        </p:scale>
        <p:origin x="835" y="77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  <p:guide orient="horz" pos="2674"/>
        <p:guide pos="19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A1A4F1-6559-47E5-8159-2E472C0C5DB2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CF31A193-6ADC-427D-BA02-0CAAC912F2FF}">
      <dgm:prSet phldrT="[Tekst]"/>
      <dgm:spPr>
        <a:solidFill>
          <a:srgbClr val="0066FF"/>
        </a:solidFill>
      </dgm:spPr>
      <dgm:t>
        <a:bodyPr/>
        <a:lstStyle/>
        <a:p>
          <a:r>
            <a:rPr lang="pl-PL" dirty="0"/>
            <a:t>Euroregion Bałtyk (SMS)</a:t>
          </a:r>
        </a:p>
      </dgm:t>
    </dgm:pt>
    <dgm:pt modelId="{AC839915-7799-44E0-939A-AE8D78884F69}" type="parTrans" cxnId="{03406385-E5EF-4527-A888-20AE31EEBE15}">
      <dgm:prSet/>
      <dgm:spPr/>
      <dgm:t>
        <a:bodyPr/>
        <a:lstStyle/>
        <a:p>
          <a:endParaRPr lang="pl-PL"/>
        </a:p>
      </dgm:t>
    </dgm:pt>
    <dgm:pt modelId="{B516F876-7BEE-4A84-8E76-11472D3DFAA7}" type="sibTrans" cxnId="{03406385-E5EF-4527-A888-20AE31EEBE15}">
      <dgm:prSet/>
      <dgm:spPr/>
      <dgm:t>
        <a:bodyPr/>
        <a:lstStyle/>
        <a:p>
          <a:endParaRPr lang="pl-PL"/>
        </a:p>
      </dgm:t>
    </dgm:pt>
    <dgm:pt modelId="{6BA384A9-3565-4C7C-B290-8C33E1063498}">
      <dgm:prSet phldrT="[Tekst]" custT="1"/>
      <dgm:spPr>
        <a:solidFill>
          <a:srgbClr val="FFFF00"/>
        </a:solidFill>
      </dgm:spPr>
      <dgm:t>
        <a:bodyPr/>
        <a:lstStyle/>
        <a:p>
          <a:r>
            <a:rPr lang="pl-PL" sz="2000" dirty="0">
              <a:solidFill>
                <a:srgbClr val="FF0000"/>
              </a:solidFill>
            </a:rPr>
            <a:t>BSSSC</a:t>
          </a:r>
        </a:p>
      </dgm:t>
    </dgm:pt>
    <dgm:pt modelId="{0952DE4C-129E-45A7-814B-CC6FCA22E935}" type="parTrans" cxnId="{F43DAD49-DD32-4C72-AEF2-702FD390060F}">
      <dgm:prSet/>
      <dgm:spPr/>
      <dgm:t>
        <a:bodyPr/>
        <a:lstStyle/>
        <a:p>
          <a:endParaRPr lang="pl-PL"/>
        </a:p>
      </dgm:t>
    </dgm:pt>
    <dgm:pt modelId="{8F4D7CEA-3547-48E4-A156-628C415F3BC7}" type="sibTrans" cxnId="{F43DAD49-DD32-4C72-AEF2-702FD390060F}">
      <dgm:prSet/>
      <dgm:spPr/>
      <dgm:t>
        <a:bodyPr/>
        <a:lstStyle/>
        <a:p>
          <a:endParaRPr lang="pl-PL"/>
        </a:p>
      </dgm:t>
    </dgm:pt>
    <dgm:pt modelId="{343A1676-9CB3-4974-8758-794077E78BF5}">
      <dgm:prSet phldrT="[Tekst]" custT="1"/>
      <dgm:spPr>
        <a:solidFill>
          <a:srgbClr val="99FF66"/>
        </a:solidFill>
      </dgm:spPr>
      <dgm:t>
        <a:bodyPr/>
        <a:lstStyle/>
        <a:p>
          <a:r>
            <a:rPr lang="pl-PL" sz="1800" dirty="0">
              <a:solidFill>
                <a:schemeClr val="tx1"/>
              </a:solidFill>
            </a:rPr>
            <a:t>NEEBOR</a:t>
          </a:r>
        </a:p>
      </dgm:t>
    </dgm:pt>
    <dgm:pt modelId="{D3AEC48C-E356-40DA-B211-703A169A86AC}" type="parTrans" cxnId="{C810D327-0474-4982-B61B-AF8115C6FDE8}">
      <dgm:prSet/>
      <dgm:spPr/>
      <dgm:t>
        <a:bodyPr/>
        <a:lstStyle/>
        <a:p>
          <a:endParaRPr lang="pl-PL"/>
        </a:p>
      </dgm:t>
    </dgm:pt>
    <dgm:pt modelId="{4C5D6855-0999-41B9-BE60-549A2081D301}" type="sibTrans" cxnId="{C810D327-0474-4982-B61B-AF8115C6FDE8}">
      <dgm:prSet/>
      <dgm:spPr/>
      <dgm:t>
        <a:bodyPr/>
        <a:lstStyle/>
        <a:p>
          <a:endParaRPr lang="pl-PL"/>
        </a:p>
      </dgm:t>
    </dgm:pt>
    <dgm:pt modelId="{03523A6B-3AB0-4900-8F33-AA43D3BBF841}">
      <dgm:prSet phldrT="[Tekst]"/>
      <dgm:spPr/>
      <dgm:t>
        <a:bodyPr/>
        <a:lstStyle/>
        <a:p>
          <a:r>
            <a:rPr lang="pl-PL" dirty="0"/>
            <a:t>Związek Miast Bałtyckich</a:t>
          </a:r>
        </a:p>
      </dgm:t>
    </dgm:pt>
    <dgm:pt modelId="{6FED51E0-0FF5-47E7-B15E-5256922D15C4}" type="parTrans" cxnId="{62C05F1B-9F83-4247-92CB-0B896AD58628}">
      <dgm:prSet/>
      <dgm:spPr/>
      <dgm:t>
        <a:bodyPr/>
        <a:lstStyle/>
        <a:p>
          <a:endParaRPr lang="pl-PL"/>
        </a:p>
      </dgm:t>
    </dgm:pt>
    <dgm:pt modelId="{80503D3E-2A84-4ECF-B1F7-97C58811947D}" type="sibTrans" cxnId="{62C05F1B-9F83-4247-92CB-0B896AD58628}">
      <dgm:prSet/>
      <dgm:spPr/>
      <dgm:t>
        <a:bodyPr/>
        <a:lstStyle/>
        <a:p>
          <a:endParaRPr lang="pl-PL"/>
        </a:p>
      </dgm:t>
    </dgm:pt>
    <dgm:pt modelId="{54F8D509-E1E4-4E31-AD1C-F380245895B5}">
      <dgm:prSet phldrT="[Tekst]" custT="1"/>
      <dgm:spPr>
        <a:solidFill>
          <a:srgbClr val="DF862D"/>
        </a:solidFill>
      </dgm:spPr>
      <dgm:t>
        <a:bodyPr/>
        <a:lstStyle/>
        <a:p>
          <a:r>
            <a:rPr lang="pl-PL" sz="1800" dirty="0"/>
            <a:t>Federacja Euroregionów RP</a:t>
          </a:r>
        </a:p>
      </dgm:t>
    </dgm:pt>
    <dgm:pt modelId="{57034BF3-F674-43C3-8C2E-7DBCE23D8A57}" type="parTrans" cxnId="{A2C845AA-95D0-44B4-A59D-52A15C244BF5}">
      <dgm:prSet/>
      <dgm:spPr/>
      <dgm:t>
        <a:bodyPr/>
        <a:lstStyle/>
        <a:p>
          <a:endParaRPr lang="pl-PL"/>
        </a:p>
      </dgm:t>
    </dgm:pt>
    <dgm:pt modelId="{B4B0848F-B883-4E72-85F3-02D23B2103A1}" type="sibTrans" cxnId="{A2C845AA-95D0-44B4-A59D-52A15C244BF5}">
      <dgm:prSet/>
      <dgm:spPr/>
      <dgm:t>
        <a:bodyPr/>
        <a:lstStyle/>
        <a:p>
          <a:endParaRPr lang="pl-PL"/>
        </a:p>
      </dgm:t>
    </dgm:pt>
    <dgm:pt modelId="{42BEDD41-D135-40EA-823E-1C1FE93937FD}" type="pres">
      <dgm:prSet presAssocID="{2FA1A4F1-6559-47E5-8159-2E472C0C5DB2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5E6E98A-9520-4D9A-B706-DC4607953CD9}" type="pres">
      <dgm:prSet presAssocID="{CF31A193-6ADC-427D-BA02-0CAAC912F2FF}" presName="centerShape" presStyleLbl="node0" presStyleIdx="0" presStyleCnt="1" custScaleX="120334" custScaleY="121306"/>
      <dgm:spPr/>
    </dgm:pt>
    <dgm:pt modelId="{672FCAE7-87FF-459C-B16E-E905EA8D58E7}" type="pres">
      <dgm:prSet presAssocID="{0952DE4C-129E-45A7-814B-CC6FCA22E935}" presName="parTrans" presStyleLbl="sibTrans2D1" presStyleIdx="0" presStyleCnt="4"/>
      <dgm:spPr/>
    </dgm:pt>
    <dgm:pt modelId="{5342C62A-DE46-4C4B-8086-8FEF0176FA38}" type="pres">
      <dgm:prSet presAssocID="{0952DE4C-129E-45A7-814B-CC6FCA22E935}" presName="connectorText" presStyleLbl="sibTrans2D1" presStyleIdx="0" presStyleCnt="4"/>
      <dgm:spPr/>
    </dgm:pt>
    <dgm:pt modelId="{B0A3537E-C066-46A8-BCC5-1089B9EE8AD9}" type="pres">
      <dgm:prSet presAssocID="{6BA384A9-3565-4C7C-B290-8C33E1063498}" presName="node" presStyleLbl="node1" presStyleIdx="0" presStyleCnt="4" custRadScaleRad="96846" custRadScaleInc="608">
        <dgm:presLayoutVars>
          <dgm:bulletEnabled val="1"/>
        </dgm:presLayoutVars>
      </dgm:prSet>
      <dgm:spPr/>
    </dgm:pt>
    <dgm:pt modelId="{9FAFF6DF-86B4-4C9F-A459-EE88013EDA08}" type="pres">
      <dgm:prSet presAssocID="{D3AEC48C-E356-40DA-B211-703A169A86AC}" presName="parTrans" presStyleLbl="sibTrans2D1" presStyleIdx="1" presStyleCnt="4"/>
      <dgm:spPr/>
    </dgm:pt>
    <dgm:pt modelId="{59B0E8D6-37D5-44A1-892E-6CF1D5B97C4E}" type="pres">
      <dgm:prSet presAssocID="{D3AEC48C-E356-40DA-B211-703A169A86AC}" presName="connectorText" presStyleLbl="sibTrans2D1" presStyleIdx="1" presStyleCnt="4"/>
      <dgm:spPr/>
    </dgm:pt>
    <dgm:pt modelId="{A9FEAC0B-2AAB-4207-8799-4CD2839CF96D}" type="pres">
      <dgm:prSet presAssocID="{343A1676-9CB3-4974-8758-794077E78BF5}" presName="node" presStyleLbl="node1" presStyleIdx="1" presStyleCnt="4" custScaleX="131720" custScaleY="112055">
        <dgm:presLayoutVars>
          <dgm:bulletEnabled val="1"/>
        </dgm:presLayoutVars>
      </dgm:prSet>
      <dgm:spPr/>
    </dgm:pt>
    <dgm:pt modelId="{54B67CA5-AE8A-430E-8BC6-495D1A9D379A}" type="pres">
      <dgm:prSet presAssocID="{6FED51E0-0FF5-47E7-B15E-5256922D15C4}" presName="parTrans" presStyleLbl="sibTrans2D1" presStyleIdx="2" presStyleCnt="4"/>
      <dgm:spPr/>
    </dgm:pt>
    <dgm:pt modelId="{53E1168A-4E3D-44CC-B635-47F42534C392}" type="pres">
      <dgm:prSet presAssocID="{6FED51E0-0FF5-47E7-B15E-5256922D15C4}" presName="connectorText" presStyleLbl="sibTrans2D1" presStyleIdx="2" presStyleCnt="4"/>
      <dgm:spPr/>
    </dgm:pt>
    <dgm:pt modelId="{06878AAA-8300-4D83-991C-C3C17D49EB91}" type="pres">
      <dgm:prSet presAssocID="{03523A6B-3AB0-4900-8F33-AA43D3BBF841}" presName="node" presStyleLbl="node1" presStyleIdx="2" presStyleCnt="4">
        <dgm:presLayoutVars>
          <dgm:bulletEnabled val="1"/>
        </dgm:presLayoutVars>
      </dgm:prSet>
      <dgm:spPr/>
    </dgm:pt>
    <dgm:pt modelId="{23E7CE8B-9434-42E9-AA3C-6B3679A23A52}" type="pres">
      <dgm:prSet presAssocID="{57034BF3-F674-43C3-8C2E-7DBCE23D8A57}" presName="parTrans" presStyleLbl="sibTrans2D1" presStyleIdx="3" presStyleCnt="4"/>
      <dgm:spPr/>
    </dgm:pt>
    <dgm:pt modelId="{3366626B-BD1D-4CA8-802D-D34B0D5CBCA9}" type="pres">
      <dgm:prSet presAssocID="{57034BF3-F674-43C3-8C2E-7DBCE23D8A57}" presName="connectorText" presStyleLbl="sibTrans2D1" presStyleIdx="3" presStyleCnt="4"/>
      <dgm:spPr/>
    </dgm:pt>
    <dgm:pt modelId="{C682C9CC-0499-4868-AC13-BF43BF8B1364}" type="pres">
      <dgm:prSet presAssocID="{54F8D509-E1E4-4E31-AD1C-F380245895B5}" presName="node" presStyleLbl="node1" presStyleIdx="3" presStyleCnt="4" custScaleX="125133" custScaleY="128327">
        <dgm:presLayoutVars>
          <dgm:bulletEnabled val="1"/>
        </dgm:presLayoutVars>
      </dgm:prSet>
      <dgm:spPr/>
    </dgm:pt>
  </dgm:ptLst>
  <dgm:cxnLst>
    <dgm:cxn modelId="{006CC902-7F36-46DE-8579-22D05D35749E}" type="presOf" srcId="{57034BF3-F674-43C3-8C2E-7DBCE23D8A57}" destId="{23E7CE8B-9434-42E9-AA3C-6B3679A23A52}" srcOrd="0" destOrd="0" presId="urn:microsoft.com/office/officeart/2005/8/layout/radial5"/>
    <dgm:cxn modelId="{62C05F1B-9F83-4247-92CB-0B896AD58628}" srcId="{CF31A193-6ADC-427D-BA02-0CAAC912F2FF}" destId="{03523A6B-3AB0-4900-8F33-AA43D3BBF841}" srcOrd="2" destOrd="0" parTransId="{6FED51E0-0FF5-47E7-B15E-5256922D15C4}" sibTransId="{80503D3E-2A84-4ECF-B1F7-97C58811947D}"/>
    <dgm:cxn modelId="{7D4FE025-BB29-4007-A1CE-22A109AF1801}" type="presOf" srcId="{D3AEC48C-E356-40DA-B211-703A169A86AC}" destId="{9FAFF6DF-86B4-4C9F-A459-EE88013EDA08}" srcOrd="0" destOrd="0" presId="urn:microsoft.com/office/officeart/2005/8/layout/radial5"/>
    <dgm:cxn modelId="{C810D327-0474-4982-B61B-AF8115C6FDE8}" srcId="{CF31A193-6ADC-427D-BA02-0CAAC912F2FF}" destId="{343A1676-9CB3-4974-8758-794077E78BF5}" srcOrd="1" destOrd="0" parTransId="{D3AEC48C-E356-40DA-B211-703A169A86AC}" sibTransId="{4C5D6855-0999-41B9-BE60-549A2081D301}"/>
    <dgm:cxn modelId="{AD8CE03F-2484-4BC6-A824-3F888E453595}" type="presOf" srcId="{0952DE4C-129E-45A7-814B-CC6FCA22E935}" destId="{672FCAE7-87FF-459C-B16E-E905EA8D58E7}" srcOrd="0" destOrd="0" presId="urn:microsoft.com/office/officeart/2005/8/layout/radial5"/>
    <dgm:cxn modelId="{29DDBD67-A03D-4495-9339-9577AA54D6A1}" type="presOf" srcId="{54F8D509-E1E4-4E31-AD1C-F380245895B5}" destId="{C682C9CC-0499-4868-AC13-BF43BF8B1364}" srcOrd="0" destOrd="0" presId="urn:microsoft.com/office/officeart/2005/8/layout/radial5"/>
    <dgm:cxn modelId="{F43DAD49-DD32-4C72-AEF2-702FD390060F}" srcId="{CF31A193-6ADC-427D-BA02-0CAAC912F2FF}" destId="{6BA384A9-3565-4C7C-B290-8C33E1063498}" srcOrd="0" destOrd="0" parTransId="{0952DE4C-129E-45A7-814B-CC6FCA22E935}" sibTransId="{8F4D7CEA-3547-48E4-A156-628C415F3BC7}"/>
    <dgm:cxn modelId="{A2F0244F-ADF9-48C7-B845-1CBDF1F25348}" type="presOf" srcId="{6FED51E0-0FF5-47E7-B15E-5256922D15C4}" destId="{53E1168A-4E3D-44CC-B635-47F42534C392}" srcOrd="1" destOrd="0" presId="urn:microsoft.com/office/officeart/2005/8/layout/radial5"/>
    <dgm:cxn modelId="{FD242F5A-431E-4CC3-AE60-0E92AAF251FB}" type="presOf" srcId="{2FA1A4F1-6559-47E5-8159-2E472C0C5DB2}" destId="{42BEDD41-D135-40EA-823E-1C1FE93937FD}" srcOrd="0" destOrd="0" presId="urn:microsoft.com/office/officeart/2005/8/layout/radial5"/>
    <dgm:cxn modelId="{F19B1D7B-1E75-45D7-832A-7487A8FE10AF}" type="presOf" srcId="{CF31A193-6ADC-427D-BA02-0CAAC912F2FF}" destId="{65E6E98A-9520-4D9A-B706-DC4607953CD9}" srcOrd="0" destOrd="0" presId="urn:microsoft.com/office/officeart/2005/8/layout/radial5"/>
    <dgm:cxn modelId="{8600C783-BE72-4DB9-88DF-DF7CA4586F04}" type="presOf" srcId="{D3AEC48C-E356-40DA-B211-703A169A86AC}" destId="{59B0E8D6-37D5-44A1-892E-6CF1D5B97C4E}" srcOrd="1" destOrd="0" presId="urn:microsoft.com/office/officeart/2005/8/layout/radial5"/>
    <dgm:cxn modelId="{03406385-E5EF-4527-A888-20AE31EEBE15}" srcId="{2FA1A4F1-6559-47E5-8159-2E472C0C5DB2}" destId="{CF31A193-6ADC-427D-BA02-0CAAC912F2FF}" srcOrd="0" destOrd="0" parTransId="{AC839915-7799-44E0-939A-AE8D78884F69}" sibTransId="{B516F876-7BEE-4A84-8E76-11472D3DFAA7}"/>
    <dgm:cxn modelId="{E0335190-8644-4F2C-BEB1-B1139B534679}" type="presOf" srcId="{0952DE4C-129E-45A7-814B-CC6FCA22E935}" destId="{5342C62A-DE46-4C4B-8086-8FEF0176FA38}" srcOrd="1" destOrd="0" presId="urn:microsoft.com/office/officeart/2005/8/layout/radial5"/>
    <dgm:cxn modelId="{149BCD9E-AFF8-45B1-A96B-8941BFE92629}" type="presOf" srcId="{6FED51E0-0FF5-47E7-B15E-5256922D15C4}" destId="{54B67CA5-AE8A-430E-8BC6-495D1A9D379A}" srcOrd="0" destOrd="0" presId="urn:microsoft.com/office/officeart/2005/8/layout/radial5"/>
    <dgm:cxn modelId="{A2C845AA-95D0-44B4-A59D-52A15C244BF5}" srcId="{CF31A193-6ADC-427D-BA02-0CAAC912F2FF}" destId="{54F8D509-E1E4-4E31-AD1C-F380245895B5}" srcOrd="3" destOrd="0" parTransId="{57034BF3-F674-43C3-8C2E-7DBCE23D8A57}" sibTransId="{B4B0848F-B883-4E72-85F3-02D23B2103A1}"/>
    <dgm:cxn modelId="{15E961B0-B7AC-412A-9272-E2D579D0EA20}" type="presOf" srcId="{6BA384A9-3565-4C7C-B290-8C33E1063498}" destId="{B0A3537E-C066-46A8-BCC5-1089B9EE8AD9}" srcOrd="0" destOrd="0" presId="urn:microsoft.com/office/officeart/2005/8/layout/radial5"/>
    <dgm:cxn modelId="{132573B9-271F-4EC0-A130-3ECCCEA8A8E4}" type="presOf" srcId="{03523A6B-3AB0-4900-8F33-AA43D3BBF841}" destId="{06878AAA-8300-4D83-991C-C3C17D49EB91}" srcOrd="0" destOrd="0" presId="urn:microsoft.com/office/officeart/2005/8/layout/radial5"/>
    <dgm:cxn modelId="{E65F99EB-4024-4E4B-A5FF-07B4AA3B90A0}" type="presOf" srcId="{343A1676-9CB3-4974-8758-794077E78BF5}" destId="{A9FEAC0B-2AAB-4207-8799-4CD2839CF96D}" srcOrd="0" destOrd="0" presId="urn:microsoft.com/office/officeart/2005/8/layout/radial5"/>
    <dgm:cxn modelId="{5BBEE9EF-C5C0-4A49-9583-7B780BD3CE8D}" type="presOf" srcId="{57034BF3-F674-43C3-8C2E-7DBCE23D8A57}" destId="{3366626B-BD1D-4CA8-802D-D34B0D5CBCA9}" srcOrd="1" destOrd="0" presId="urn:microsoft.com/office/officeart/2005/8/layout/radial5"/>
    <dgm:cxn modelId="{3396F2FE-9011-4842-B063-65491494E5DC}" type="presParOf" srcId="{42BEDD41-D135-40EA-823E-1C1FE93937FD}" destId="{65E6E98A-9520-4D9A-B706-DC4607953CD9}" srcOrd="0" destOrd="0" presId="urn:microsoft.com/office/officeart/2005/8/layout/radial5"/>
    <dgm:cxn modelId="{D0B93CFB-F1A0-47F3-B48C-31A85D63984F}" type="presParOf" srcId="{42BEDD41-D135-40EA-823E-1C1FE93937FD}" destId="{672FCAE7-87FF-459C-B16E-E905EA8D58E7}" srcOrd="1" destOrd="0" presId="urn:microsoft.com/office/officeart/2005/8/layout/radial5"/>
    <dgm:cxn modelId="{9ADEC050-27B7-4887-9D3F-C2983F84E065}" type="presParOf" srcId="{672FCAE7-87FF-459C-B16E-E905EA8D58E7}" destId="{5342C62A-DE46-4C4B-8086-8FEF0176FA38}" srcOrd="0" destOrd="0" presId="urn:microsoft.com/office/officeart/2005/8/layout/radial5"/>
    <dgm:cxn modelId="{A66F6EDE-372D-41B7-BF16-366ADDC04452}" type="presParOf" srcId="{42BEDD41-D135-40EA-823E-1C1FE93937FD}" destId="{B0A3537E-C066-46A8-BCC5-1089B9EE8AD9}" srcOrd="2" destOrd="0" presId="urn:microsoft.com/office/officeart/2005/8/layout/radial5"/>
    <dgm:cxn modelId="{0F1537EC-D0A1-4D06-A39B-3310459719A1}" type="presParOf" srcId="{42BEDD41-D135-40EA-823E-1C1FE93937FD}" destId="{9FAFF6DF-86B4-4C9F-A459-EE88013EDA08}" srcOrd="3" destOrd="0" presId="urn:microsoft.com/office/officeart/2005/8/layout/radial5"/>
    <dgm:cxn modelId="{F7FCDECF-7176-4FF7-B563-2A826A02B525}" type="presParOf" srcId="{9FAFF6DF-86B4-4C9F-A459-EE88013EDA08}" destId="{59B0E8D6-37D5-44A1-892E-6CF1D5B97C4E}" srcOrd="0" destOrd="0" presId="urn:microsoft.com/office/officeart/2005/8/layout/radial5"/>
    <dgm:cxn modelId="{AD1D564E-17FD-403F-9941-D0E9BBB1F2F8}" type="presParOf" srcId="{42BEDD41-D135-40EA-823E-1C1FE93937FD}" destId="{A9FEAC0B-2AAB-4207-8799-4CD2839CF96D}" srcOrd="4" destOrd="0" presId="urn:microsoft.com/office/officeart/2005/8/layout/radial5"/>
    <dgm:cxn modelId="{02CE7232-2B22-41B4-B19C-76A7C252B4A2}" type="presParOf" srcId="{42BEDD41-D135-40EA-823E-1C1FE93937FD}" destId="{54B67CA5-AE8A-430E-8BC6-495D1A9D379A}" srcOrd="5" destOrd="0" presId="urn:microsoft.com/office/officeart/2005/8/layout/radial5"/>
    <dgm:cxn modelId="{66CB9AF4-0BEE-4F51-9F0F-09DB563AA702}" type="presParOf" srcId="{54B67CA5-AE8A-430E-8BC6-495D1A9D379A}" destId="{53E1168A-4E3D-44CC-B635-47F42534C392}" srcOrd="0" destOrd="0" presId="urn:microsoft.com/office/officeart/2005/8/layout/radial5"/>
    <dgm:cxn modelId="{47575257-2916-485F-9A03-E4308B819EC4}" type="presParOf" srcId="{42BEDD41-D135-40EA-823E-1C1FE93937FD}" destId="{06878AAA-8300-4D83-991C-C3C17D49EB91}" srcOrd="6" destOrd="0" presId="urn:microsoft.com/office/officeart/2005/8/layout/radial5"/>
    <dgm:cxn modelId="{0AA7D90D-7B50-4893-B9F9-35721BC0D275}" type="presParOf" srcId="{42BEDD41-D135-40EA-823E-1C1FE93937FD}" destId="{23E7CE8B-9434-42E9-AA3C-6B3679A23A52}" srcOrd="7" destOrd="0" presId="urn:microsoft.com/office/officeart/2005/8/layout/radial5"/>
    <dgm:cxn modelId="{CFDFBE9C-70B5-402B-B23E-3F38E01572C7}" type="presParOf" srcId="{23E7CE8B-9434-42E9-AA3C-6B3679A23A52}" destId="{3366626B-BD1D-4CA8-802D-D34B0D5CBCA9}" srcOrd="0" destOrd="0" presId="urn:microsoft.com/office/officeart/2005/8/layout/radial5"/>
    <dgm:cxn modelId="{F875523F-89A7-44E3-B0EF-E51CEB4047D4}" type="presParOf" srcId="{42BEDD41-D135-40EA-823E-1C1FE93937FD}" destId="{C682C9CC-0499-4868-AC13-BF43BF8B136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E6E98A-9520-4D9A-B706-DC4607953CD9}">
      <dsp:nvSpPr>
        <dsp:cNvPr id="0" name=""/>
        <dsp:cNvSpPr/>
      </dsp:nvSpPr>
      <dsp:spPr>
        <a:xfrm>
          <a:off x="3723225" y="2239241"/>
          <a:ext cx="1859566" cy="1874586"/>
        </a:xfrm>
        <a:prstGeom prst="ellipse">
          <a:avLst/>
        </a:prstGeom>
        <a:solidFill>
          <a:srgbClr val="00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Euroregion Bałtyk (SMS)</a:t>
          </a:r>
        </a:p>
      </dsp:txBody>
      <dsp:txXfrm>
        <a:off x="3995552" y="2513768"/>
        <a:ext cx="1314912" cy="1325532"/>
      </dsp:txXfrm>
    </dsp:sp>
    <dsp:sp modelId="{672FCAE7-87FF-459C-B16E-E905EA8D58E7}">
      <dsp:nvSpPr>
        <dsp:cNvPr id="0" name=""/>
        <dsp:cNvSpPr/>
      </dsp:nvSpPr>
      <dsp:spPr>
        <a:xfrm rot="16216416">
          <a:off x="4528500" y="1717100"/>
          <a:ext cx="260243" cy="5680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800" kern="1200"/>
        </a:p>
      </dsp:txBody>
      <dsp:txXfrm>
        <a:off x="4567350" y="1869739"/>
        <a:ext cx="182170" cy="340809"/>
      </dsp:txXfrm>
    </dsp:sp>
    <dsp:sp modelId="{B0A3537E-C066-46A8-BCC5-1089B9EE8AD9}">
      <dsp:nvSpPr>
        <dsp:cNvPr id="0" name=""/>
        <dsp:cNvSpPr/>
      </dsp:nvSpPr>
      <dsp:spPr>
        <a:xfrm>
          <a:off x="3828500" y="77608"/>
          <a:ext cx="1670634" cy="1670634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rgbClr val="FF0000"/>
              </a:solidFill>
            </a:rPr>
            <a:t>BSSSC</a:t>
          </a:r>
        </a:p>
      </dsp:txBody>
      <dsp:txXfrm>
        <a:off x="4073159" y="322267"/>
        <a:ext cx="1181316" cy="1181316"/>
      </dsp:txXfrm>
    </dsp:sp>
    <dsp:sp modelId="{9FAFF6DF-86B4-4C9F-A459-EE88013EDA08}">
      <dsp:nvSpPr>
        <dsp:cNvPr id="0" name=""/>
        <dsp:cNvSpPr/>
      </dsp:nvSpPr>
      <dsp:spPr>
        <a:xfrm>
          <a:off x="5650396" y="2892527"/>
          <a:ext cx="162864" cy="5680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800" kern="1200"/>
        </a:p>
      </dsp:txBody>
      <dsp:txXfrm>
        <a:off x="5650396" y="3006130"/>
        <a:ext cx="114005" cy="340809"/>
      </dsp:txXfrm>
    </dsp:sp>
    <dsp:sp modelId="{A9FEAC0B-2AAB-4207-8799-4CD2839CF96D}">
      <dsp:nvSpPr>
        <dsp:cNvPr id="0" name=""/>
        <dsp:cNvSpPr/>
      </dsp:nvSpPr>
      <dsp:spPr>
        <a:xfrm>
          <a:off x="5890084" y="2240520"/>
          <a:ext cx="2200560" cy="1872029"/>
        </a:xfrm>
        <a:prstGeom prst="ellipse">
          <a:avLst/>
        </a:prstGeom>
        <a:solidFill>
          <a:srgbClr val="99FF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chemeClr val="tx1"/>
              </a:solidFill>
            </a:rPr>
            <a:t>NEEBOR</a:t>
          </a:r>
        </a:p>
      </dsp:txBody>
      <dsp:txXfrm>
        <a:off x="6212349" y="2514672"/>
        <a:ext cx="1556030" cy="1323725"/>
      </dsp:txXfrm>
    </dsp:sp>
    <dsp:sp modelId="{54B67CA5-AE8A-430E-8BC6-495D1A9D379A}">
      <dsp:nvSpPr>
        <dsp:cNvPr id="0" name=""/>
        <dsp:cNvSpPr/>
      </dsp:nvSpPr>
      <dsp:spPr>
        <a:xfrm rot="5400000">
          <a:off x="4503351" y="4103721"/>
          <a:ext cx="299314" cy="5680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800" kern="1200"/>
        </a:p>
      </dsp:txBody>
      <dsp:txXfrm>
        <a:off x="4548248" y="4172427"/>
        <a:ext cx="209520" cy="340809"/>
      </dsp:txXfrm>
    </dsp:sp>
    <dsp:sp modelId="{06878AAA-8300-4D83-991C-C3C17D49EB91}">
      <dsp:nvSpPr>
        <dsp:cNvPr id="0" name=""/>
        <dsp:cNvSpPr/>
      </dsp:nvSpPr>
      <dsp:spPr>
        <a:xfrm>
          <a:off x="3817691" y="4678573"/>
          <a:ext cx="1670634" cy="16706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kern="1200" dirty="0"/>
            <a:t>Związek Miast Bałtyckich</a:t>
          </a:r>
        </a:p>
      </dsp:txBody>
      <dsp:txXfrm>
        <a:off x="4062350" y="4923232"/>
        <a:ext cx="1181316" cy="1181316"/>
      </dsp:txXfrm>
    </dsp:sp>
    <dsp:sp modelId="{23E7CE8B-9434-42E9-AA3C-6B3679A23A52}">
      <dsp:nvSpPr>
        <dsp:cNvPr id="0" name=""/>
        <dsp:cNvSpPr/>
      </dsp:nvSpPr>
      <dsp:spPr>
        <a:xfrm rot="10800000">
          <a:off x="3451489" y="2892527"/>
          <a:ext cx="192026" cy="5680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800" kern="1200"/>
        </a:p>
      </dsp:txBody>
      <dsp:txXfrm rot="10800000">
        <a:off x="3509097" y="3006130"/>
        <a:ext cx="134418" cy="340809"/>
      </dsp:txXfrm>
    </dsp:sp>
    <dsp:sp modelId="{C682C9CC-0499-4868-AC13-BF43BF8B1364}">
      <dsp:nvSpPr>
        <dsp:cNvPr id="0" name=""/>
        <dsp:cNvSpPr/>
      </dsp:nvSpPr>
      <dsp:spPr>
        <a:xfrm>
          <a:off x="1270395" y="2104597"/>
          <a:ext cx="2090515" cy="2143875"/>
        </a:xfrm>
        <a:prstGeom prst="ellipse">
          <a:avLst/>
        </a:prstGeom>
        <a:solidFill>
          <a:srgbClr val="DF86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Federacja Euroregionów RP</a:t>
          </a:r>
        </a:p>
      </dsp:txBody>
      <dsp:txXfrm>
        <a:off x="1576544" y="2418560"/>
        <a:ext cx="1478217" cy="15159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20650" y="754063"/>
            <a:ext cx="6553200" cy="3721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819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9482" y="4714970"/>
            <a:ext cx="5437284" cy="446588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noProof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1" y="0"/>
            <a:ext cx="2949180" cy="49522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2000"/>
              </a:lnSpc>
              <a:tabLst>
                <a:tab pos="411660" algn="l"/>
                <a:tab pos="823318" algn="l"/>
                <a:tab pos="1234978" algn="l"/>
                <a:tab pos="1646637" algn="l"/>
                <a:tab pos="2058297" algn="l"/>
                <a:tab pos="2469955" algn="l"/>
                <a:tab pos="2881615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47068" y="0"/>
            <a:ext cx="2949180" cy="49522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2000"/>
              </a:lnSpc>
              <a:tabLst>
                <a:tab pos="411660" algn="l"/>
                <a:tab pos="823318" algn="l"/>
                <a:tab pos="1234978" algn="l"/>
                <a:tab pos="1646637" algn="l"/>
                <a:tab pos="2058297" algn="l"/>
                <a:tab pos="2469955" algn="l"/>
                <a:tab pos="2881615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1" y="9429937"/>
            <a:ext cx="2949180" cy="49522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2000"/>
              </a:lnSpc>
              <a:tabLst>
                <a:tab pos="411660" algn="l"/>
                <a:tab pos="823318" algn="l"/>
                <a:tab pos="1234978" algn="l"/>
                <a:tab pos="1646637" algn="l"/>
                <a:tab pos="2058297" algn="l"/>
                <a:tab pos="2469955" algn="l"/>
                <a:tab pos="2881615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3847068" y="9429937"/>
            <a:ext cx="2949180" cy="49522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2000"/>
              </a:lnSpc>
              <a:tabLst>
                <a:tab pos="411660" algn="l"/>
                <a:tab pos="823318" algn="l"/>
                <a:tab pos="1234978" algn="l"/>
                <a:tab pos="1646637" algn="l"/>
                <a:tab pos="2058297" algn="l"/>
                <a:tab pos="2469955" algn="l"/>
                <a:tab pos="2881615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pPr>
              <a:defRPr/>
            </a:pPr>
            <a:fld id="{2FADEEDE-A696-448C-9471-EDD20DC5475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7840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20650" y="754063"/>
            <a:ext cx="6553200" cy="3721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2FADEEDE-A696-448C-9471-EDD20DC54753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66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4A4E3B4-6D90-4B59-AB97-007B077C6C25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3" y="754063"/>
            <a:ext cx="6557962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82" y="4714969"/>
            <a:ext cx="5438711" cy="4467355"/>
          </a:xfrm>
          <a:noFill/>
          <a:ln/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98538" y="2349500"/>
            <a:ext cx="11325225" cy="1620838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998663" y="4284663"/>
            <a:ext cx="9324975" cy="1931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22/05/17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3F7A2-0448-465E-BD37-5E7F132CD9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66750" y="303213"/>
            <a:ext cx="11988800" cy="1260475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66750" y="1763713"/>
            <a:ext cx="11988800" cy="49911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22/05/17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D3CCB-74E7-4458-950E-526920FF1D8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658350" y="303213"/>
            <a:ext cx="2997200" cy="6451600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66750" y="303213"/>
            <a:ext cx="8839200" cy="6451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22/05/17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C3EA2-159D-454D-AE53-70D7B4E5161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538" y="2349500"/>
            <a:ext cx="11325225" cy="1620838"/>
          </a:xfrm>
        </p:spPr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98663" y="4284663"/>
            <a:ext cx="9324975" cy="19319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FB32-A86D-CD4D-9713-AAE26709747C}" type="datetimeFigureOut">
              <a:rPr lang="en-US" smtClean="0">
                <a:solidFill>
                  <a:prstClr val="white"/>
                </a:solidFill>
              </a:rPr>
              <a:pPr/>
              <a:t>10/2/2020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58DE8-F93C-0E41-9073-37E3E5EBE66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90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FB32-A86D-CD4D-9713-AAE26709747C}" type="datetimeFigureOut">
              <a:rPr lang="en-US" smtClean="0">
                <a:solidFill>
                  <a:prstClr val="white"/>
                </a:solidFill>
              </a:rPr>
              <a:pPr/>
              <a:t>10/2/2020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58DE8-F93C-0E41-9073-37E3E5EBE66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278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513" y="4859338"/>
            <a:ext cx="11323637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2513" y="3205163"/>
            <a:ext cx="11323637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FB32-A86D-CD4D-9713-AAE26709747C}" type="datetimeFigureOut">
              <a:rPr lang="en-US" smtClean="0">
                <a:solidFill>
                  <a:prstClr val="white"/>
                </a:solidFill>
              </a:rPr>
              <a:pPr/>
              <a:t>10/2/2020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58DE8-F93C-0E41-9073-37E3E5EBE66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325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6750" y="1763713"/>
            <a:ext cx="59182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7350" y="1763713"/>
            <a:ext cx="59182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FB32-A86D-CD4D-9713-AAE26709747C}" type="datetimeFigureOut">
              <a:rPr lang="en-US" smtClean="0">
                <a:solidFill>
                  <a:prstClr val="white"/>
                </a:solidFill>
              </a:rPr>
              <a:pPr/>
              <a:t>10/2/2020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58DE8-F93C-0E41-9073-37E3E5EBE66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1238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6750" y="1692275"/>
            <a:ext cx="588645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750" y="2397125"/>
            <a:ext cx="588645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67513" y="1692275"/>
            <a:ext cx="5888037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67513" y="2397125"/>
            <a:ext cx="5888037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FB32-A86D-CD4D-9713-AAE26709747C}" type="datetimeFigureOut">
              <a:rPr lang="en-US" smtClean="0">
                <a:solidFill>
                  <a:prstClr val="white"/>
                </a:solidFill>
              </a:rPr>
              <a:pPr/>
              <a:t>10/2/2020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58DE8-F93C-0E41-9073-37E3E5EBE66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063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FB32-A86D-CD4D-9713-AAE26709747C}" type="datetimeFigureOut">
              <a:rPr lang="en-US" smtClean="0">
                <a:solidFill>
                  <a:prstClr val="white"/>
                </a:solidFill>
              </a:rPr>
              <a:pPr/>
              <a:t>10/2/2020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58DE8-F93C-0E41-9073-37E3E5EBE66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0363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FB32-A86D-CD4D-9713-AAE26709747C}" type="datetimeFigureOut">
              <a:rPr lang="en-US" smtClean="0">
                <a:solidFill>
                  <a:prstClr val="white"/>
                </a:solidFill>
              </a:rPr>
              <a:pPr/>
              <a:t>10/2/2020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58DE8-F93C-0E41-9073-37E3E5EBE66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001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750" y="301625"/>
            <a:ext cx="4383088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8588" y="301625"/>
            <a:ext cx="7446962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6750" y="1582738"/>
            <a:ext cx="43830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FB32-A86D-CD4D-9713-AAE26709747C}" type="datetimeFigureOut">
              <a:rPr lang="en-US" smtClean="0">
                <a:solidFill>
                  <a:prstClr val="white"/>
                </a:solidFill>
              </a:rPr>
              <a:pPr/>
              <a:t>10/2/2020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58DE8-F93C-0E41-9073-37E3E5EBE66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433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66750" y="303213"/>
            <a:ext cx="11988800" cy="1260475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66750" y="1763713"/>
            <a:ext cx="11988800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9B669-12F4-4480-95EA-A6E036D3BA8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694" y="6588943"/>
            <a:ext cx="10765606" cy="97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438" y="5292725"/>
            <a:ext cx="7993062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11438" y="676275"/>
            <a:ext cx="7993062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11438" y="5918200"/>
            <a:ext cx="7993062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FB32-A86D-CD4D-9713-AAE26709747C}" type="datetimeFigureOut">
              <a:rPr lang="en-US" smtClean="0">
                <a:solidFill>
                  <a:prstClr val="white"/>
                </a:solidFill>
              </a:rPr>
              <a:pPr/>
              <a:t>10/2/2020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58DE8-F93C-0E41-9073-37E3E5EBE66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2965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FB32-A86D-CD4D-9713-AAE26709747C}" type="datetimeFigureOut">
              <a:rPr lang="en-US" smtClean="0">
                <a:solidFill>
                  <a:prstClr val="white"/>
                </a:solidFill>
              </a:rPr>
              <a:pPr/>
              <a:t>10/2/2020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58DE8-F93C-0E41-9073-37E3E5EBE66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5290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58350" y="303213"/>
            <a:ext cx="2997200" cy="6451600"/>
          </a:xfrm>
        </p:spPr>
        <p:txBody>
          <a:bodyPr vert="eaVert"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6750" y="303213"/>
            <a:ext cx="8839200" cy="6451600"/>
          </a:xfrm>
        </p:spPr>
        <p:txBody>
          <a:bodyPr vert="eaVert"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FB32-A86D-CD4D-9713-AAE26709747C}" type="datetimeFigureOut">
              <a:rPr lang="en-US" smtClean="0">
                <a:solidFill>
                  <a:prstClr val="white"/>
                </a:solidFill>
              </a:rPr>
              <a:pPr/>
              <a:t>10/2/2020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58DE8-F93C-0E41-9073-37E3E5EBE66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178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52513" y="4859338"/>
            <a:ext cx="11323637" cy="15017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52513" y="3205163"/>
            <a:ext cx="11323637" cy="16541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22/05/17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50122-EB38-4EE6-B671-1179B24E1B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66750" y="303213"/>
            <a:ext cx="11988800" cy="1260475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66750" y="1763713"/>
            <a:ext cx="5918200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737350" y="1763713"/>
            <a:ext cx="5918200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22/05/17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39387-551E-4E32-A953-CB6DA4B61D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66750" y="303213"/>
            <a:ext cx="11988800" cy="1260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66750" y="1692275"/>
            <a:ext cx="5886450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66750" y="2397125"/>
            <a:ext cx="5886450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767513" y="1692275"/>
            <a:ext cx="5888037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767513" y="2397125"/>
            <a:ext cx="5888037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22/05/17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7F32B-2768-469C-8736-071696CB45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66750" y="303213"/>
            <a:ext cx="11988800" cy="1260475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22/05/17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F4BF0-70B3-4827-A07B-8288FE645CA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22/05/17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2A2C5-74D6-4578-87C9-ED424C84109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66750" y="301625"/>
            <a:ext cx="4383088" cy="128111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208588" y="301625"/>
            <a:ext cx="7446962" cy="64531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66750" y="1582738"/>
            <a:ext cx="4383088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22/05/17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DA237-FDA8-4C31-9746-DCD657AC54E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611438" y="5292725"/>
            <a:ext cx="7993062" cy="6254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611438" y="676275"/>
            <a:ext cx="7993062" cy="453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611438" y="5918200"/>
            <a:ext cx="7993062" cy="887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22/05/17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E31D9-CD53-4F28-806C-D2B0C307266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dt"/>
          </p:nvPr>
        </p:nvSpPr>
        <p:spPr bwMode="auto">
          <a:xfrm>
            <a:off x="666750" y="7008813"/>
            <a:ext cx="3106738" cy="4000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2200">
                <a:solidFill>
                  <a:srgbClr val="000000"/>
                </a:solidFill>
                <a:latin typeface="+mn-lt"/>
                <a:cs typeface="Segoe UI" charset="0"/>
              </a:defRPr>
            </a:lvl1pPr>
          </a:lstStyle>
          <a:p>
            <a:pPr>
              <a:defRPr/>
            </a:pPr>
            <a:r>
              <a:rPr lang="en-GB"/>
              <a:t>22/05/17</a:t>
            </a: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551363" y="7008813"/>
            <a:ext cx="4219575" cy="4016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9547225" y="7008813"/>
            <a:ext cx="3106738" cy="4000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2200">
                <a:solidFill>
                  <a:srgbClr val="000000"/>
                </a:solidFill>
                <a:latin typeface="+mn-lt"/>
                <a:cs typeface="Segoe UI" charset="0"/>
              </a:defRPr>
            </a:lvl1pPr>
          </a:lstStyle>
          <a:p>
            <a:pPr>
              <a:defRPr/>
            </a:pPr>
            <a:fld id="{6494B21A-A08F-4BB7-8BC7-16488D89BE3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sldNum="0" hdr="0" ftr="0"/>
  <p:txStyles>
    <p:titleStyle>
      <a:lvl1pPr algn="l" defTabSz="449263" rtl="0" eaLnBrk="0" fontAlgn="base" hangingPunct="0">
        <a:lnSpc>
          <a:spcPct val="8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8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Calibri" charset="0"/>
          <a:ea typeface="Microsoft YaHei" charset="-122"/>
        </a:defRPr>
      </a:lvl2pPr>
      <a:lvl3pPr algn="l" defTabSz="449263" rtl="0" eaLnBrk="0" fontAlgn="base" hangingPunct="0">
        <a:lnSpc>
          <a:spcPct val="8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Calibri" charset="0"/>
          <a:ea typeface="Microsoft YaHei" charset="-122"/>
        </a:defRPr>
      </a:lvl3pPr>
      <a:lvl4pPr algn="l" defTabSz="449263" rtl="0" eaLnBrk="0" fontAlgn="base" hangingPunct="0">
        <a:lnSpc>
          <a:spcPct val="8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Calibri" charset="0"/>
          <a:ea typeface="Microsoft YaHei" charset="-122"/>
        </a:defRPr>
      </a:lvl4pPr>
      <a:lvl5pPr algn="l" defTabSz="449263" rtl="0" eaLnBrk="0" fontAlgn="base" hangingPunct="0">
        <a:lnSpc>
          <a:spcPct val="8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Calibri" charset="0"/>
          <a:ea typeface="Microsoft YaHei" charset="-122"/>
        </a:defRPr>
      </a:lvl5pPr>
      <a:lvl6pPr marL="2514600" indent="-228600" algn="l" defTabSz="449263" rtl="0" fontAlgn="base">
        <a:lnSpc>
          <a:spcPct val="8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Calibri" charset="0"/>
          <a:ea typeface="Microsoft YaHei" charset="-122"/>
        </a:defRPr>
      </a:lvl6pPr>
      <a:lvl7pPr marL="2971800" indent="-228600" algn="l" defTabSz="449263" rtl="0" fontAlgn="base">
        <a:lnSpc>
          <a:spcPct val="8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Calibri" charset="0"/>
          <a:ea typeface="Microsoft YaHei" charset="-122"/>
        </a:defRPr>
      </a:lvl7pPr>
      <a:lvl8pPr marL="3429000" indent="-228600" algn="l" defTabSz="449263" rtl="0" fontAlgn="base">
        <a:lnSpc>
          <a:spcPct val="8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Calibri" charset="0"/>
          <a:ea typeface="Microsoft YaHei" charset="-122"/>
        </a:defRPr>
      </a:lvl8pPr>
      <a:lvl9pPr marL="3886200" indent="-228600" algn="l" defTabSz="449263" rtl="0" fontAlgn="base">
        <a:lnSpc>
          <a:spcPct val="8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Calibri" charset="0"/>
          <a:ea typeface="Microsoft YaHei" charset="-122"/>
        </a:defRPr>
      </a:lvl9pPr>
    </p:titleStyle>
    <p:bodyStyle>
      <a:lvl1pPr marL="342900" indent="-342900" algn="ctr" defTabSz="449263" rtl="0" eaLnBrk="0" fontAlgn="base" hangingPunct="0">
        <a:lnSpc>
          <a:spcPct val="8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 b="1">
          <a:solidFill>
            <a:srgbClr val="314582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8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8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8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lnSpc>
          <a:spcPct val="8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6750" y="303213"/>
            <a:ext cx="11988800" cy="1260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r>
              <a:rPr lang="pl-PL" dirty="0"/>
              <a:t> Master </a:t>
            </a:r>
            <a:r>
              <a:rPr lang="pl-PL" dirty="0" err="1"/>
              <a:t>title</a:t>
            </a:r>
            <a:r>
              <a:rPr lang="pl-PL" dirty="0"/>
              <a:t>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6750" y="1763713"/>
            <a:ext cx="11988800" cy="4991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r>
              <a:rPr lang="pl-PL" dirty="0"/>
              <a:t> Master </a:t>
            </a:r>
            <a:r>
              <a:rPr lang="pl-PL" dirty="0" err="1"/>
              <a:t>text</a:t>
            </a:r>
            <a:r>
              <a:rPr lang="pl-PL" dirty="0"/>
              <a:t> </a:t>
            </a:r>
            <a:r>
              <a:rPr lang="pl-PL" dirty="0" err="1"/>
              <a:t>styles</a:t>
            </a:r>
            <a:endParaRPr lang="pl-PL" dirty="0"/>
          </a:p>
          <a:p>
            <a:pPr lvl="1"/>
            <a:r>
              <a:rPr lang="pl-PL" dirty="0"/>
              <a:t>Second </a:t>
            </a:r>
            <a:r>
              <a:rPr lang="pl-PL" dirty="0" err="1"/>
              <a:t>level</a:t>
            </a:r>
            <a:endParaRPr lang="pl-PL" dirty="0"/>
          </a:p>
          <a:p>
            <a:pPr lvl="2"/>
            <a:r>
              <a:rPr lang="pl-PL" dirty="0"/>
              <a:t>Third </a:t>
            </a:r>
            <a:r>
              <a:rPr lang="pl-PL" dirty="0" err="1"/>
              <a:t>level</a:t>
            </a:r>
            <a:endParaRPr lang="pl-PL" dirty="0"/>
          </a:p>
          <a:p>
            <a:pPr lvl="3"/>
            <a:r>
              <a:rPr lang="pl-PL" dirty="0" err="1"/>
              <a:t>Fourth</a:t>
            </a:r>
            <a:r>
              <a:rPr lang="pl-PL" dirty="0"/>
              <a:t> </a:t>
            </a:r>
            <a:r>
              <a:rPr lang="pl-PL" dirty="0" err="1"/>
              <a:t>level</a:t>
            </a:r>
            <a:endParaRPr lang="pl-PL" dirty="0"/>
          </a:p>
          <a:p>
            <a:pPr lvl="4"/>
            <a:r>
              <a:rPr lang="pl-PL" dirty="0" err="1"/>
              <a:t>Fifth</a:t>
            </a:r>
            <a:r>
              <a:rPr lang="pl-PL" dirty="0"/>
              <a:t> </a:t>
            </a:r>
            <a:r>
              <a:rPr lang="pl-PL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6750" y="7008813"/>
            <a:ext cx="310832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 defTabSz="114483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D7DFFB32-A86D-CD4D-9713-AAE26709747C}" type="datetimeFigureOut">
              <a:rPr lang="en-US" smtClean="0">
                <a:solidFill>
                  <a:prstClr val="white"/>
                </a:solidFill>
                <a:latin typeface="Calibri"/>
                <a:ea typeface="+mn-ea"/>
              </a:rPr>
              <a:pPr defTabSz="1144833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10/2/2020</a:t>
            </a:fld>
            <a:endParaRPr lang="en-US" dirty="0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51363" y="7008813"/>
            <a:ext cx="421957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defTabSz="114483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dirty="0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47225" y="7008813"/>
            <a:ext cx="310832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defTabSz="114483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7A958DE8-F93C-0E41-9073-37E3E5EBE665}" type="slidenum">
              <a:rPr lang="en-US" smtClean="0">
                <a:solidFill>
                  <a:prstClr val="white"/>
                </a:solidFill>
                <a:latin typeface="Calibri"/>
                <a:ea typeface="+mn-ea"/>
              </a:rPr>
              <a:pPr defTabSz="1144833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‹#›</a:t>
            </a:fld>
            <a:endParaRPr lang="en-US" dirty="0">
              <a:solidFill>
                <a:prstClr val="white"/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4129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31458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314582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314582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314582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314582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31458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diagramLayout" Target="../diagrams/layout1.xml"/><Relationship Id="rId7" Type="http://schemas.openxmlformats.org/officeDocument/2006/relationships/image" Target="../media/image2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5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emf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Michle,_5._kv%C4%9Btna,_most_p%C5%99es_Michelskou,_zabezpe%C4%8Den%C3%AD_protihlukov%C3%A9_bari%C3%A9ry.jpg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pl.wikipedia.org/wiki/Bariera_od%C5%82amkowa" TargetMode="Externa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.w.dareproject.eu/pl.niepelnosprawnosc_ruchowa.html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4644926" y="465138"/>
            <a:ext cx="7920880" cy="3024360"/>
          </a:xfrm>
        </p:spPr>
        <p:txBody>
          <a:bodyPr>
            <a:normAutofit/>
          </a:bodyPr>
          <a:lstStyle/>
          <a:p>
            <a:endParaRPr lang="pl-PL" dirty="0"/>
          </a:p>
          <a:p>
            <a:r>
              <a:rPr lang="pl-PL" sz="4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"Współpraca transgraniczna na północno-wschodniej granicy Polski - szanse i ograniczenia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</a:p>
          <a:p>
            <a:endParaRPr lang="pl-PL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v-SE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l-PL" sz="2400" dirty="0">
              <a:solidFill>
                <a:srgbClr val="FFFF00"/>
              </a:solidFill>
            </a:endParaRPr>
          </a:p>
        </p:txBody>
      </p:sp>
      <p:sp>
        <p:nvSpPr>
          <p:cNvPr id="2" name="AutoShape 2" descr="data:image/jpeg;base64,/9j/4AAQSkZJRgABAgAAAQABAAD/7QCcUGhvdG9zaG9wIDMuMAA4QklNBAQAAAAAAIAcAmcAFDlSdmg4ampPalpzSXUtRHYyWEpmHAIoAGJGQk1EMDEwMDBhYzAwMzAwMDA4MzA1MDAwMGI1MDcwMDAwMjcwODAwMDBhZjA4MDAwMDhhMGEwMDAwN2YwZDAwMDBmNjBkMDAwMDdkMGUwMDAwMTUwZjAwMDBlYzEzMDAwMP/iAhxJQ0NfUFJPRklMRQABAQAAAgxsY21zAhAAAG1udHJSR0IgWFlaIAfcAAEAGQADACkAOWFjc3BBUFBMAAAAAAAAAAAAAAAAAAAAAAAAAAAAAAAAAAD21gABAAAAANMtbGNtcwAAAAAAAAAAAAAAAAAAAAAAAAAAAAAAAAAAAAAAAAAAAAAAAAAAAAAAAAAAAAAACmRlc2MAAAD8AAAAXmNwcnQAAAFcAAAAC3d0cHQAAAFoAAAAFGJrcHQAAAF8AAAAFHJYWVoAAAGQAAAAFGdYWVoAAAGkAAAAFGJYWVoAAAG4AAAAFHJUUkMAAAHMAAAAQGdUUkMAAAHMAAAAQGJUUkMAAAHMAAAAQGRlc2MAAAAAAAAAA2MyAAAAAAAAAAAAAAAAAAAAAAAAAAAAAAAAAAAAAAAAAAAAAAAAAAAAAAAAAAAAAAAAAAAAAAAAAAAAAAAAAAAAAAAAAAAAAAAAAAAAAAAAAAAAAHRleHQAAAAARkIAAFhZWiAAAAAAAAD21gABAAAAANMtWFlaIAAAAAAAAAMWAAADMwAAAqRYWVogAAAAAAAAb6IAADj1AAADkFhZWiAAAAAAAABimQAAt4UAABjaWFlaIAAAAAAAACSgAAAPhAAAts9jdXJ2AAAAAAAAABoAAADLAckDYwWSCGsL9hA/FVEbNCHxKZAyGDuSRgVRd13ta3B6BYmxmnysab9908PpMP///9sAQwAGBAUGBQQGBgUGBwcGCAoQCgoJCQoUDg8MEBcUGBgXFBYWGh0lHxobIxwWFiAsICMmJykqKRkfLTAtKDAlKCko/9sAQwEHBwcKCAoTCgoTKBoWGigoKCgoKCgoKCgoKCgoKCgoKCgoKCgoKCgoKCgoKCgoKCgoKCgoKCgoKCgoKCgoKCgo/8IAEQgAoACgAwAiAAERAQIRAf/EABsAAAEFAQEAAAAAAAAAAAAAAAIAAQMEBQYH/8QAGQEAAwEBAQAAAAAAAAAAAAAAAAECAwQF/8QAGQEAAwEBAQAAAAAAAAAAAAAAAAECAwQF/9oADAMAAAERAhEAAAHikKkNAmX/AEfzX0XKtQojlyPn4w+qfm+iaJ2QJMwPGUbUihsUeIqwqmvJLGFvvfOfQs62Ks3Ny8hQ351paeJDU+vrE3HAiQgsrUZrgYPRlvh4aUbzrIh0EQeg8LYh+k8vznQ57R72BPjtrx1xiuou5ep1cgCQNJMgdMg8KcX2g568qLYxpB6+D0BXR0pn4e2I3zaOm3PFt3r4fSly9yK3VnXAmQOHiZVH1i41aQJAYGl0nM2x9gdnB5eroKPQWcdfLK3r3jvXx9Ps8p1Qk6Uu1cx67OCcX2grFawgIzBpJmDp8WoivTWal53dpea99zW2OV0nMP08/ZVs2TOjYU1zKZay88EyEEkbQsmGexj9Qn3HCdP5nz7a2zyg652QjLSNaWAsqkeJwxZ7o2gZoggjdqkWcgIUI7dQUBOiBSQuGuVWXOpHhJGqF4gwM7oMC1XSakQpgQuAOmIHkVpOk8gis2NAstaMtl1Wk8acQZN+mzIj1c25jSNqOV3myTKbexDKitLM5WicUsNnEWf/xAAnEAACAgECBQQDAQAAAAAAAAABAgADBBESBRATICEUMDEyIiMzNP/aAAgBAAABBQLswf7438/bI1I7sL/Rin8Ryvyq6I3FDKeKISpDDte2ulUyKH7VVmmOjV5GNFmbd0aGYkxpw7LOPZ89ufSb6n4bkbzXfUf0CdSsT1DCNdY0xf8ARjnyJxp9DXucnFsItrZIm4nhJc4/t4/96fss455OB4gMYK4qorSYY0T2tqNANp69kN9kH7EoJx0fNWuUZYtlueqHBs/GH2azNeeBk7IujKcdVFOOOrVjBG4WlLA7lm6a+wnmaTxDpODIGZTGs0CW7DxDI2KrEGriNsS99Fy4uRW0B1mvIIun6hOrpNWcnxNeXBH0tu/Cytg8qxi7cQ4XkW25GNdjNOGuSvIErFybFi5Y7E8k88S3o5F6C1Vr1urbbWlpJy09RhTAfZf2Nao7KvJPZj52zD9Rbvr3TKsetaLrHrfw9Z0ZM1TPUJo17GEk9tX2b57cXXocWbbj47/rz8NlyRDE+vdUdGb57OHYjZNmgC8YyFZsPJ6RXiIZ7P6H4T6691fhm8mHkJwnPFEy3bon5SwrCSx5L8cwsFRgqEfRQx1MMHMZFgrg5gxfjnteaGN4jfT59gRvtyrP4zWazSGrWZCbVPlR7J8jlV9dCYK2gpPPM+vsqs6JlibZWpdkUKvLXnfc2PLbDkN2aQKJ45A+WbxFEU6rz3CbxMlesBQqhkUBhoZpNOwCbZpyrPjXkfA//8QAIREAAgICAgMAAwAAAAAAAAAAAAECERASAyEgMDEEQEH/2gAIAQIRAT8BwsV6FhKxrLV9D/HX8eUccdyPQ6+kvvnGTi+hdkqirL9HHMnHbpnJDUXnZZzK0J15onyWujd1X6lYUTVFM0Y4NCQljU1z/8QAIREAAgIBBAIDAAAAAAAAAAAAAREAAhADEiAxITATFEH/2gAIAQERAT8BxbkIs2wSoOsgoufYP7khyx2SwZ8RHqDrmaiwRnUDJU2+jUp5gualzS1N4l+/QmZolFQh8zNPSRZnxhvg/WOLjhtGY5uEFnHHhzdn/8QAMRAAAQMBBgUDAwMFAAAAAAAAAQACESEDEBIiMDEgMkFRcTNhkROBoUNSYkBCU3KC/9oACAEAAAY/AuEajfYzp5zXsFlsh9yotWFvuFLTI4sVq7CNlktrM/fhytJ8BNxgiUbif7jQKb4d6R3HZU4cAIHWqxBoPgrlez3X6jvwstiP+jKyhjfDVW0d8pt9iPJUNF1bs/QwNRqF1ie0zfmCo1O/208n5U0XqOXO/wCUKTiqs/ITv2W0rlhFrW4iFgJGLnp2Ov8ATcJB2RBqCoCE8q6J77G0YbR5q3qFUaW8LmK3cuqtXncCAoW8LoR3lENNXqRQqLZ7nhAtdIWZvwt488EutGhbOd+FkYxv2lVdVc19oz9wlfkL37LpCx2WFwjuotmFtzm9BfQwt58rM0jQY/saqBvuCg21dgX+OzHyVls3x3VqxwIkXD+VOHvwU4c1bRtB7rGXS73WMGp7oEWjiZhZqynDsUD2WcR4VDKy0VTqWU/tCaf5JkJxYJa7MP6Cf0m8xuFk3oaqHHKhZn0ydz0To2m4av0bX0zseyd9IiYoqqkfCk6QjfjwBxw6XQLmXU/dGBtpE6I8p+ttdU3tT/GluFQyoCAHE20s4xg9VaWryMZFYEce2lvcBMQjuZVBryv/xAAnEAEAAgIBBAEEAwEBAAAAAAABABEhMRBBUWFxgSCRobEw0eHx8P/aAAgBAAABPyGXypV+CDCH8F8cAQxFelPFy5cWEy/cUIVSL1meGAV5CWQaRdJy8vx9cyo9SGVdVn1Lly5+wMnahVxacKNaT54pSr1WDe45Y5V/sEEAqxyPDzc4WdjEvQd3/wBo+/PH6nm+Mnrl7Y/S/gVNO0KVXxjjeFhU25kj8EXoIzQrG47JDHmi75uXy698cLw0mqF2g2lJMaWM3m7swvSv0Rj/AAdJ2mqNM6mFUTqEo/snVN84Q+jkswXeJ3/MWo+/OpV5iFNrsQrq12f+Ki8H6TgZQzLh1EymJXZKJ0sjB2g1iXtvcGLYkVVbvcQu5soOhBupnwuX9BwP8Eob+Ild9H0/ezKl6Xcr8ibz2Sj8jqRqKwejrDSoaTFRKd0byQ1jcl5jn71O+XbCGLG/UIuVIB6GWXr9tpP3Bk/MLn3GHqD6i4uZavZfEap3/wBCNbKdUEokvadEWVg/mWB7q9PzBjrbpTxGVGrb0ZugfCfnwZ5uBwJ8xXuLx2H+w6y1kK9A3l6wQL0C4Vhh6irgAwrnYmZcrDr6BoM6mnfh9BaKX5Zu9/oNhae/ZLneG3aWVbIRzqKUlBiZjth8QecCeX1zeq75EcpvUmkEP5n6LjrAX1Nvvh56QCjTk+0Cw0LqD1uJuxM/ZMI6qu8eMuXL+jMgs34T3w8XLxKW+54I3HSoiN5v6zPLt8SvWpZQjzmpq9xcC5fNTYjte/IggOhL7vz4nvkjj3LWtbeWB/au1S8NrBxDIX3jxly5cV6TrsQ28wqULdJZPIWxwY4b3Xo9PXIYMzRYy5cuBf8ASJ7XwQULgvZRiqQaWxm2GCdPo3jtG3PAy0+IvIXnQRnQLTsCvvNY5muV5GMB68/kYaifiL6V7nQPxAOhDUzKrzgmWlV/sgJv6F5BdEVYNsITKYEQFDRFl8us7I6pcc0LpI5uPOXWdRAGhFqNDlRlWxBElRcqVKlEPtgXy68SpGpTbMCZqNTcOKpmVM0pKEKvcLp4Wsdq0Zn/2gAMAwAAARECEQAAEMzY3lrrqkylZS5XViVHHJcY1NX3uAANQ0zD8MXGEFxc7qiPzw/ve37xF1hhtQv62ts3nJZWEP7xjmlCG3rNntqqjx1api44RhwKsP/EABwRAQACAwEBAQAAAAAAAAAAAAEAERAhMSBBYf/aAAgBAhEBPxDHGLMSstVuCPManEOxRqJdMSmsAFToYyqg23yIFMVLTZV6uXCAdSwU3d+yIgSjCzqcypXkRyaFsYEwL9KkZrfqWWeKj4vJzFR82lPJp2w+8G4S2AXFYJ0h+EEwJ2UTU//EABwRAQEBAAMBAQEAAAAAAAAAAAEAERAhMUEgUf/aAAgBAREBPxDj3bbHOtwtHtt3e4g6MjsRbKAj4x43LZpNhkgb4jgGfw2cYHV1HMZydfjJIMOBE2eSJvpDJvDPnKH2OjE6+xiy84eTpk+75K/0s6vvDPf0yd8bdvyixm2j1PysQRkEQTq2QSstbu//xAAmEAEAAgIBBAMBAAMBAQAAAAABABEhMUEQUWFxgZGhscHR4fDx/9oACAEAAAE/EL6LqXNfxPkI6SiqDDodGLMpkWrHwMyhtzMWkL7dGHRT6ZQXa0tLigADYNnvt8w2DU87/CW9nDU/ZuobrbXYnS4qiy45wIDUtfEPCnYn6YG7HW6J9nQRX1FaY8n8S21DQ0tRtnAxUTD8VGxc/BcvZvItYuBzu4F19kGVFJm3/q+8IoKhpHmM0j0wJHIVWumu8O3qVVnoiiEBjf8AmL5b4F+qz9MfnFE4AeCnyiz3pJD6MStVbXKzA94dZaXHI5wTIl71cteSoLD93EA7QO8cipZsN18QdD0swW9LspydoW5hF+IsvEVeUqAOn6m+dCZypB/ZUBrlmULiAwNWmZSCviuAmttRxgYKhiy+ly4MGX8oI2mwQtS+e9wSt7GQTGx12rECkmac37BkRe2L19QGOkDuyq8XhgESWq3ZbCVsFzIHKuLcZYxYRSzI49oR+IDFFLzL6qD0MkMaMxzCnCIDQszXdeufEpDogWIwCzUatB3xDtVEStPWaIHNvY5V3vcxp4AF0v38wJrBtuUjOVYWly5oil95lX3za47j9BO56SEKbmI6gdnItvuipVNBr3LwIXVicNXAoveW4qo55B718xX/ANrUvCQ1VwN/9/7KGkKNE/sogn/wwysDxGKQx3VnQDGAUup+s1OYfg/K2H0J/QtFRmlU8dio9cjwKnEoltrgpKQ9rz+MDDRn9x/g/wBjgeYjdGgpen/cLHQvfl8YQQfbYv0DDK67TBrRe67PUEYtDvISsO1sn2RVWHK0hCEVwr5US02LPqZO0XEt5xzyePwxwUDS7/6SaH0rfge+GHom8O8OvbmItJmj0XcEcVoIFEHmyGGYSGivnnj9mbqVqVEhQDlam6V2z/YQZcQgiWFEGJwFuL3l3PcHUEy1HZ8Gn0TYjEAL6lc0uGKrx2g4dDMl/wAREXhsa4T/AOIipEIpRI6xGg5cn5bhRYCz/tMYL32y1I+WXggwYRkEK0LWK9paxF7zaDmbIpt2gclsH0goRQSppEmhxUE1E4nqaL/S7nYNRrEijULCQjaPRcuJgAXQWwVXkXQyRmD4g56BbwaHt5nv2ICdUwDibEczQ8e2YjHsumbQOQ9mKDTfa3MttVqzSW1HfpEo9U0m81nmUu8QcaV2wvE3i+W4x1E2SzeosQxP279nfiMax9g4MSXIsl23mV62m0SXi4p5CaqK1uWBSwNyj0zOGcMIrQn0RGh75Zkr+8otFq2qPY7izVlVuogCFlX11upzbiLMr6FLAovHE5HjowZ7zst6/wAAl0DfCR0NVoth9SoQgg0LUVEVuDErBAVHyy9IsuXcuYb2Rd4be2EqZXOcJ2YQfSBYq+9RQUo8xsXw/IQC1FWtIs7ll2jQoKivS5riXjpRmBHHLzB7S4UTD8KoR1HlKWB4FwRUOCVzStDlrUQ7qMiV6fSDnzLvfSrUuXHMj8QVjPmZ43xbD6x2VSSlMeV4IFKqLrL56GMuEDtSPeGaeKxOPgEyjvH15jr6Qd9hrlxl7xIjbpl1ArK+JVwX5gmB8QYUKoIIzkyy92WY2E1UZm1Zjf3L3MdyoiDN95SrK8EWB8rJcVB1nxFdxZQ/ZeOz8gOkR3Ckt3lUg+YDgSwLzNHBEcreoAlovgCcpfiC1sVZ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" name="AutoShape 4" descr="data:image/jpeg;base64,/9j/4AAQSkZJRgABAgAAAQABAAD/7QCcUGhvdG9zaG9wIDMuMAA4QklNBAQAAAAAAIAcAmcAFDlSdmg4ampPalpzSXUtRHYyWEpmHAIoAGJGQk1EMDEwMDBhYzAwMzAwMDA4MzA1MDAwMGI1MDcwMDAwMjcwODAwMDBhZjA4MDAwMDhhMGEwMDAwN2YwZDAwMDBmNjBkMDAwMDdkMGUwMDAwMTUwZjAwMDBlYzEzMDAwMP/iAhxJQ0NfUFJPRklMRQABAQAAAgxsY21zAhAAAG1udHJSR0IgWFlaIAfcAAEAGQADACkAOWFjc3BBUFBMAAAAAAAAAAAAAAAAAAAAAAAAAAAAAAAAAAD21gABAAAAANMtbGNtcwAAAAAAAAAAAAAAAAAAAAAAAAAAAAAAAAAAAAAAAAAAAAAAAAAAAAAAAAAAAAAACmRlc2MAAAD8AAAAXmNwcnQAAAFcAAAAC3d0cHQAAAFoAAAAFGJrcHQAAAF8AAAAFHJYWVoAAAGQAAAAFGdYWVoAAAGkAAAAFGJYWVoAAAG4AAAAFHJUUkMAAAHMAAAAQGdUUkMAAAHMAAAAQGJUUkMAAAHMAAAAQGRlc2MAAAAAAAAAA2MyAAAAAAAAAAAAAAAAAAAAAAAAAAAAAAAAAAAAAAAAAAAAAAAAAAAAAAAAAAAAAAAAAAAAAAAAAAAAAAAAAAAAAAAAAAAAAAAAAAAAAAAAAAAAAHRleHQAAAAARkIAAFhZWiAAAAAAAAD21gABAAAAANMtWFlaIAAAAAAAAAMWAAADMwAAAqRYWVogAAAAAAAAb6IAADj1AAADkFhZWiAAAAAAAABimQAAt4UAABjaWFlaIAAAAAAAACSgAAAPhAAAts9jdXJ2AAAAAAAAABoAAADLAckDYwWSCGsL9hA/FVEbNCHxKZAyGDuSRgVRd13ta3B6BYmxmnysab9908PpMP///9sAQwAGBAUGBQQGBgUGBwcGCAoQCgoJCQoUDg8MEBcUGBgXFBYWGh0lHxobIxwWFiAsICMmJykqKRkfLTAtKDAlKCko/9sAQwEHBwcKCAoTCgoTKBoWGigoKCgoKCgoKCgoKCgoKCgoKCgoKCgoKCgoKCgoKCgoKCgoKCgoKCgoKCgoKCgoKCgo/8IAEQgAoACgAwAiAAERAQIRAf/EABsAAAEFAQEAAAAAAAAAAAAAAAIAAQMEBQYH/8QAGQEAAwEBAQAAAAAAAAAAAAAAAAECAwQF/8QAGQEAAwEBAQAAAAAAAAAAAAAAAAECAwQF/9oADAMAAAERAhEAAAHikKkNAmX/AEfzX0XKtQojlyPn4w+qfm+iaJ2QJMwPGUbUihsUeIqwqmvJLGFvvfOfQs62Ks3Ny8hQ351paeJDU+vrE3HAiQgsrUZrgYPRlvh4aUbzrIh0EQeg8LYh+k8vznQ57R72BPjtrx1xiuou5ep1cgCQNJMgdMg8KcX2g568qLYxpB6+D0BXR0pn4e2I3zaOm3PFt3r4fSly9yK3VnXAmQOHiZVH1i41aQJAYGl0nM2x9gdnB5eroKPQWcdfLK3r3jvXx9Ps8p1Qk6Uu1cx67OCcX2grFawgIzBpJmDp8WoivTWal53dpea99zW2OV0nMP08/ZVs2TOjYU1zKZay88EyEEkbQsmGexj9Qn3HCdP5nz7a2zyg652QjLSNaWAsqkeJwxZ7o2gZoggjdqkWcgIUI7dQUBOiBSQuGuVWXOpHhJGqF4gwM7oMC1XSakQpgQuAOmIHkVpOk8gis2NAstaMtl1Wk8acQZN+mzIj1c25jSNqOV3myTKbexDKitLM5WicUsNnEWf/xAAnEAACAgECBQQDAQAAAAAAAAABAgADBBESBRATICEUMDEyIiMzNP/aAAgBAAABBQLswf7438/bI1I7sL/Rin8Ryvyq6I3FDKeKISpDDte2ulUyKH7VVmmOjV5GNFmbd0aGYkxpw7LOPZ89ufSb6n4bkbzXfUf0CdSsT1DCNdY0xf8ARjnyJxp9DXucnFsItrZIm4nhJc4/t4/96fss455OB4gMYK4qorSYY0T2tqNANp69kN9kH7EoJx0fNWuUZYtlueqHBs/GH2azNeeBk7IujKcdVFOOOrVjBG4WlLA7lm6a+wnmaTxDpODIGZTGs0CW7DxDI2KrEGriNsS99Fy4uRW0B1mvIIun6hOrpNWcnxNeXBH0tu/Cytg8qxi7cQ4XkW25GNdjNOGuSvIErFybFi5Y7E8k88S3o5F6C1Vr1urbbWlpJy09RhTAfZf2Nao7KvJPZj52zD9Rbvr3TKsetaLrHrfw9Z0ZM1TPUJo17GEk9tX2b57cXXocWbbj47/rz8NlyRDE+vdUdGb57OHYjZNmgC8YyFZsPJ6RXiIZ7P6H4T6691fhm8mHkJwnPFEy3bon5SwrCSx5L8cwsFRgqEfRQx1MMHMZFgrg5gxfjnteaGN4jfT59gRvtyrP4zWazSGrWZCbVPlR7J8jlV9dCYK2gpPPM+vsqs6JlibZWpdkUKvLXnfc2PLbDkN2aQKJ45A+WbxFEU6rz3CbxMlesBQqhkUBhoZpNOwCbZpyrPjXkfA//8QAIREAAgICAgMAAwAAAAAAAAAAAAECERASAyEgMDEEQEH/2gAIAQIRAT8BwsV6FhKxrLV9D/HX8eUccdyPQ6+kvvnGTi+hdkqirL9HHMnHbpnJDUXnZZzK0J15onyWujd1X6lYUTVFM0Y4NCQljU1z/8QAIREAAgIBBAIDAAAAAAAAAAAAAREAAhADEiAxITATFEH/2gAIAQERAT8BxbkIs2wSoOsgoufYP7khyx2SwZ8RHqDrmaiwRnUDJU2+jUp5gualzS1N4l+/QmZolFQh8zNPSRZnxhvg/WOLjhtGY5uEFnHHhzdn/8QAMRAAAQMBBgUDAwMFAAAAAAAAAQACESEDEBIiMDEgMkFRcTNhkROBoUNSYkBCU3KC/9oACAEAAAY/AuEajfYzp5zXsFlsh9yotWFvuFLTI4sVq7CNlktrM/fhytJ8BNxgiUbif7jQKb4d6R3HZU4cAIHWqxBoPgrlez3X6jvwstiP+jKyhjfDVW0d8pt9iPJUNF1bs/QwNRqF1ie0zfmCo1O/208n5U0XqOXO/wCUKTiqs/ITv2W0rlhFrW4iFgJGLnp2Ov8ATcJB2RBqCoCE8q6J77G0YbR5q3qFUaW8LmK3cuqtXncCAoW8LoR3lENNXqRQqLZ7nhAtdIWZvwt488EutGhbOd+FkYxv2lVdVc19oz9wlfkL37LpCx2WFwjuotmFtzm9BfQwt58rM0jQY/saqBvuCg21dgX+OzHyVls3x3VqxwIkXD+VOHvwU4c1bRtB7rGXS73WMGp7oEWjiZhZqynDsUD2WcR4VDKy0VTqWU/tCaf5JkJxYJa7MP6Cf0m8xuFk3oaqHHKhZn0ydz0To2m4av0bX0zseyd9IiYoqqkfCk6QjfjwBxw6XQLmXU/dGBtpE6I8p+ttdU3tT/GluFQyoCAHE20s4xg9VaWryMZFYEce2lvcBMQjuZVBryv/xAAnEAEAAgIBBAEEAwEBAAAAAAABABEhMRBBUWFxgSCRobEw0eHx8P/aAAgBAAABPyGXypV+CDCH8F8cAQxFelPFy5cWEy/cUIVSL1meGAV5CWQaRdJy8vx9cyo9SGVdVn1Lly5+wMnahVxacKNaT54pSr1WDe45Y5V/sEEAqxyPDzc4WdjEvQd3/wBo+/PH6nm+Mnrl7Y/S/gVNO0KVXxjjeFhU25kj8EXoIzQrG47JDHmi75uXy698cLw0mqF2g2lJMaWM3m7swvSv0Rj/AAdJ2mqNM6mFUTqEo/snVN84Q+jkswXeJ3/MWo+/OpV5iFNrsQrq12f+Ki8H6TgZQzLh1EymJXZKJ0sjB2g1iXtvcGLYkVVbvcQu5soOhBupnwuX9BwP8Eob+Ild9H0/ezKl6Xcr8ibz2Sj8jqRqKwejrDSoaTFRKd0byQ1jcl5jn71O+XbCGLG/UIuVIB6GWXr9tpP3Bk/MLn3GHqD6i4uZavZfEap3/wBCNbKdUEokvadEWVg/mWB7q9PzBjrbpTxGVGrb0ZugfCfnwZ5uBwJ8xXuLx2H+w6y1kK9A3l6wQL0C4Vhh6irgAwrnYmZcrDr6BoM6mnfh9BaKX5Zu9/oNhae/ZLneG3aWVbIRzqKUlBiZjth8QecCeX1zeq75EcpvUmkEP5n6LjrAX1Nvvh56QCjTk+0Cw0LqD1uJuxM/ZMI6qu8eMuXL+jMgs34T3w8XLxKW+54I3HSoiN5v6zPLt8SvWpZQjzmpq9xcC5fNTYjte/IggOhL7vz4nvkjj3LWtbeWB/au1S8NrBxDIX3jxly5cV6TrsQ28wqULdJZPIWxwY4b3Xo9PXIYMzRYy5cuBf8ASJ7XwQULgvZRiqQaWxm2GCdPo3jtG3PAy0+IvIXnQRnQLTsCvvNY5muV5GMB68/kYaifiL6V7nQPxAOhDUzKrzgmWlV/sgJv6F5BdEVYNsITKYEQFDRFl8us7I6pcc0LpI5uPOXWdRAGhFqNDlRlWxBElRcqVKlEPtgXy68SpGpTbMCZqNTcOKpmVM0pKEKvcLp4Wsdq0Zn/2gAMAwAAARECEQAAEMzY3lrrqkylZS5XViVHHJcY1NX3uAANQ0zD8MXGEFxc7qiPzw/ve37xF1hhtQv62ts3nJZWEP7xjmlCG3rNntqqjx1api44RhwKsP/EABwRAQACAwEBAQAAAAAAAAAAAAEAERAhMSBBYf/aAAgBAhEBPxDHGLMSstVuCPManEOxRqJdMSmsAFToYyqg23yIFMVLTZV6uXCAdSwU3d+yIgSjCzqcypXkRyaFsYEwL9KkZrfqWWeKj4vJzFR82lPJp2w+8G4S2AXFYJ0h+EEwJ2UTU//EABwRAQEBAAMBAQEAAAAAAAAAAAEAERAhMUEgUf/aAAgBAREBPxDj3bbHOtwtHtt3e4g6MjsRbKAj4x43LZpNhkgb4jgGfw2cYHV1HMZydfjJIMOBE2eSJvpDJvDPnKH2OjE6+xiy84eTpk+75K/0s6vvDPf0yd8bdvyixm2j1PysQRkEQTq2QSstbu//xAAmEAEAAgIBBAMBAAMBAQAAAAABABEhMUEQUWFxgZGhscHR4fDx/9oACAEAAAE/EL6LqXNfxPkI6SiqDDodGLMpkWrHwMyhtzMWkL7dGHRT6ZQXa0tLigADYNnvt8w2DU87/CW9nDU/ZuobrbXYnS4qiy45wIDUtfEPCnYn6YG7HW6J9nQRX1FaY8n8S21DQ0tRtnAxUTD8VGxc/BcvZvItYuBzu4F19kGVFJm3/q+8IoKhpHmM0j0wJHIVWumu8O3qVVnoiiEBjf8AmL5b4F+qz9MfnFE4AeCnyiz3pJD6MStVbXKzA94dZaXHI5wTIl71cteSoLD93EA7QO8cipZsN18QdD0swW9LspydoW5hF+IsvEVeUqAOn6m+dCZypB/ZUBrlmULiAwNWmZSCviuAmttRxgYKhiy+ly4MGX8oI2mwQtS+e9wSt7GQTGx12rECkmac37BkRe2L19QGOkDuyq8XhgESWq3ZbCVsFzIHKuLcZYxYRSzI49oR+IDFFLzL6qD0MkMaMxzCnCIDQszXdeufEpDogWIwCzUatB3xDtVEStPWaIHNvY5V3vcxp4AF0v38wJrBtuUjOVYWly5oil95lX3za47j9BO56SEKbmI6gdnItvuipVNBr3LwIXVicNXAoveW4qo55B718xX/ANrUvCQ1VwN/9/7KGkKNE/sogn/wwysDxGKQx3VnQDGAUup+s1OYfg/K2H0J/QtFRmlU8dio9cjwKnEoltrgpKQ9rz+MDDRn9x/g/wBjgeYjdGgpen/cLHQvfl8YQQfbYv0DDK67TBrRe67PUEYtDvISsO1sn2RVWHK0hCEVwr5US02LPqZO0XEt5xzyePwxwUDS7/6SaH0rfge+GHom8O8OvbmItJmj0XcEcVoIFEHmyGGYSGivnnj9mbqVqVEhQDlam6V2z/YQZcQgiWFEGJwFuL3l3PcHUEy1HZ8Gn0TYjEAL6lc0uGKrx2g4dDMl/wAREXhsa4T/AOIipEIpRI6xGg5cn5bhRYCz/tMYL32y1I+WXggwYRkEK0LWK9paxF7zaDmbIpt2gclsH0goRQSppEmhxUE1E4nqaL/S7nYNRrEijULCQjaPRcuJgAXQWwVXkXQyRmD4g56BbwaHt5nv2ICdUwDibEczQ8e2YjHsumbQOQ9mKDTfa3MttVqzSW1HfpEo9U0m81nmUu8QcaV2wvE3i+W4x1E2SzeosQxP279nfiMax9g4MSXIsl23mV62m0SXi4p5CaqK1uWBSwNyj0zOGcMIrQn0RGh75Zkr+8otFq2qPY7izVlVuogCFlX11upzbiLMr6FLAovHE5HjowZ7zst6/wAAl0DfCR0NVoth9SoQgg0LUVEVuDErBAVHyy9IsuXcuYb2Rd4be2EqZXOcJ2YQfSBYq+9RQUo8xsXw/IQC1FWtIs7ll2jQoKivS5riXjpRmBHHLzB7S4UTD8KoR1HlKWB4FwRUOCVzStDlrUQ7qMiV6fSDnzLvfSrUuXHMj8QVjPmZ43xbD6x2VSSlMeV4IFKqLrL56GMuEDtSPeGaeKxOPgEyjvH15jr6Qd9hrlxl7xIjbpl1ArK+JVwX5gmB8QYUKoIIzkyy92WY2E1UZm1Zjf3L3MdyoiDN95SrK8EWB8rJcVB1nxFdxZQ/ZeOz8gOkR3Ckt3lUg+YDgSwLzNHBEcreoAlovgCcpfiC1sVZn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" name="AutoShape 6" descr="data:image/jpeg;base64,/9j/4AAQSkZJRgABAgAAAQABAAD/7QCcUGhvdG9zaG9wIDMuMAA4QklNBAQAAAAAAIAcAmcAFDlSdmg4ampPalpzSXUtRHYyWEpmHAIoAGJGQk1EMDEwMDBhYzAwMzAwMDA4MzA1MDAwMGI1MDcwMDAwMjcwODAwMDBhZjA4MDAwMDhhMGEwMDAwN2YwZDAwMDBmNjBkMDAwMDdkMGUwMDAwMTUwZjAwMDBlYzEzMDAwMP/iAhxJQ0NfUFJPRklMRQABAQAAAgxsY21zAhAAAG1udHJSR0IgWFlaIAfcAAEAGQADACkAOWFjc3BBUFBMAAAAAAAAAAAAAAAAAAAAAAAAAAAAAAAAAAD21gABAAAAANMtbGNtcwAAAAAAAAAAAAAAAAAAAAAAAAAAAAAAAAAAAAAAAAAAAAAAAAAAAAAAAAAAAAAACmRlc2MAAAD8AAAAXmNwcnQAAAFcAAAAC3d0cHQAAAFoAAAAFGJrcHQAAAF8AAAAFHJYWVoAAAGQAAAAFGdYWVoAAAGkAAAAFGJYWVoAAAG4AAAAFHJUUkMAAAHMAAAAQGdUUkMAAAHMAAAAQGJUUkMAAAHMAAAAQGRlc2MAAAAAAAAAA2MyAAAAAAAAAAAAAAAAAAAAAAAAAAAAAAAAAAAAAAAAAAAAAAAAAAAAAAAAAAAAAAAAAAAAAAAAAAAAAAAAAAAAAAAAAAAAAAAAAAAAAAAAAAAAAHRleHQAAAAARkIAAFhZWiAAAAAAAAD21gABAAAAANMtWFlaIAAAAAAAAAMWAAADMwAAAqRYWVogAAAAAAAAb6IAADj1AAADkFhZWiAAAAAAAABimQAAt4UAABjaWFlaIAAAAAAAACSgAAAPhAAAts9jdXJ2AAAAAAAAABoAAADLAckDYwWSCGsL9hA/FVEbNCHxKZAyGDuSRgVRd13ta3B6BYmxmnysab9908PpMP///9sAQwAGBAUGBQQGBgUGBwcGCAoQCgoJCQoUDg8MEBcUGBgXFBYWGh0lHxobIxwWFiAsICMmJykqKRkfLTAtKDAlKCko/9sAQwEHBwcKCAoTCgoTKBoWGigoKCgoKCgoKCgoKCgoKCgoKCgoKCgoKCgoKCgoKCgoKCgoKCgoKCgoKCgoKCgoKCgo/8IAEQgAoACgAwAiAAERAQIRAf/EABsAAAEFAQEAAAAAAAAAAAAAAAIAAQMEBQYH/8QAGQEAAwEBAQAAAAAAAAAAAAAAAAECAwQF/8QAGQEAAwEBAQAAAAAAAAAAAAAAAAECAwQF/9oADAMAAAERAhEAAAHikKkNAmX/AEfzX0XKtQojlyPn4w+qfm+iaJ2QJMwPGUbUihsUeIqwqmvJLGFvvfOfQs62Ks3Ny8hQ351paeJDU+vrE3HAiQgsrUZrgYPRlvh4aUbzrIh0EQeg8LYh+k8vznQ57R72BPjtrx1xiuou5ep1cgCQNJMgdMg8KcX2g568qLYxpB6+D0BXR0pn4e2I3zaOm3PFt3r4fSly9yK3VnXAmQOHiZVH1i41aQJAYGl0nM2x9gdnB5eroKPQWcdfLK3r3jvXx9Ps8p1Qk6Uu1cx67OCcX2grFawgIzBpJmDp8WoivTWal53dpea99zW2OV0nMP08/ZVs2TOjYU1zKZay88EyEEkbQsmGexj9Qn3HCdP5nz7a2zyg652QjLSNaWAsqkeJwxZ7o2gZoggjdqkWcgIUI7dQUBOiBSQuGuVWXOpHhJGqF4gwM7oMC1XSakQpgQuAOmIHkVpOk8gis2NAstaMtl1Wk8acQZN+mzIj1c25jSNqOV3myTKbexDKitLM5WicUsNnEWf/xAAnEAACAgECBQQDAQAAAAAAAAABAgADBBESBRATICEUMDEyIiMzNP/aAAgBAAABBQLswf7438/bI1I7sL/Rin8Ryvyq6I3FDKeKISpDDte2ulUyKH7VVmmOjV5GNFmbd0aGYkxpw7LOPZ89ufSb6n4bkbzXfUf0CdSsT1DCNdY0xf8ARjnyJxp9DXucnFsItrZIm4nhJc4/t4/96fss455OB4gMYK4qorSYY0T2tqNANp69kN9kH7EoJx0fNWuUZYtlueqHBs/GH2azNeeBk7IujKcdVFOOOrVjBG4WlLA7lm6a+wnmaTxDpODIGZTGs0CW7DxDI2KrEGriNsS99Fy4uRW0B1mvIIun6hOrpNWcnxNeXBH0tu/Cytg8qxi7cQ4XkW25GNdjNOGuSvIErFybFi5Y7E8k88S3o5F6C1Vr1urbbWlpJy09RhTAfZf2Nao7KvJPZj52zD9Rbvr3TKsetaLrHrfw9Z0ZM1TPUJo17GEk9tX2b57cXXocWbbj47/rz8NlyRDE+vdUdGb57OHYjZNmgC8YyFZsPJ6RXiIZ7P6H4T6691fhm8mHkJwnPFEy3bon5SwrCSx5L8cwsFRgqEfRQx1MMHMZFgrg5gxfjnteaGN4jfT59gRvtyrP4zWazSGrWZCbVPlR7J8jlV9dCYK2gpPPM+vsqs6JlibZWpdkUKvLXnfc2PLbDkN2aQKJ45A+WbxFEU6rz3CbxMlesBQqhkUBhoZpNOwCbZpyrPjXkfA//8QAIREAAgICAgMAAwAAAAAAAAAAAAECERASAyEgMDEEQEH/2gAIAQIRAT8BwsV6FhKxrLV9D/HX8eUccdyPQ6+kvvnGTi+hdkqirL9HHMnHbpnJDUXnZZzK0J15onyWujd1X6lYUTVFM0Y4NCQljU1z/8QAIREAAgIBBAIDAAAAAAAAAAAAAREAAhADEiAxITATFEH/2gAIAQERAT8BxbkIs2wSoOsgoufYP7khyx2SwZ8RHqDrmaiwRnUDJU2+jUp5gualzS1N4l+/QmZolFQh8zNPSRZnxhvg/WOLjhtGY5uEFnHHhzdn/8QAMRAAAQMBBgUDAwMFAAAAAAAAAQACESEDEBIiMDEgMkFRcTNhkROBoUNSYkBCU3KC/9oACAEAAAY/AuEajfYzp5zXsFlsh9yotWFvuFLTI4sVq7CNlktrM/fhytJ8BNxgiUbif7jQKb4d6R3HZU4cAIHWqxBoPgrlez3X6jvwstiP+jKyhjfDVW0d8pt9iPJUNF1bs/QwNRqF1ie0zfmCo1O/208n5U0XqOXO/wCUKTiqs/ITv2W0rlhFrW4iFgJGLnp2Ov8ATcJB2RBqCoCE8q6J77G0YbR5q3qFUaW8LmK3cuqtXncCAoW8LoR3lENNXqRQqLZ7nhAtdIWZvwt488EutGhbOd+FkYxv2lVdVc19oz9wlfkL37LpCx2WFwjuotmFtzm9BfQwt58rM0jQY/saqBvuCg21dgX+OzHyVls3x3VqxwIkXD+VOHvwU4c1bRtB7rGXS73WMGp7oEWjiZhZqynDsUD2WcR4VDKy0VTqWU/tCaf5JkJxYJa7MP6Cf0m8xuFk3oaqHHKhZn0ydz0To2m4av0bX0zseyd9IiYoqqkfCk6QjfjwBxw6XQLmXU/dGBtpE6I8p+ttdU3tT/GluFQyoCAHE20s4xg9VaWryMZFYEce2lvcBMQjuZVBryv/xAAnEAEAAgIBBAEEAwEBAAAAAAABABEhMRBBUWFxgSCRobEw0eHx8P/aAAgBAAABPyGXypV+CDCH8F8cAQxFelPFy5cWEy/cUIVSL1meGAV5CWQaRdJy8vx9cyo9SGVdVn1Lly5+wMnahVxacKNaT54pSr1WDe45Y5V/sEEAqxyPDzc4WdjEvQd3/wBo+/PH6nm+Mnrl7Y/S/gVNO0KVXxjjeFhU25kj8EXoIzQrG47JDHmi75uXy698cLw0mqF2g2lJMaWM3m7swvSv0Rj/AAdJ2mqNM6mFUTqEo/snVN84Q+jkswXeJ3/MWo+/OpV5iFNrsQrq12f+Ki8H6TgZQzLh1EymJXZKJ0sjB2g1iXtvcGLYkVVbvcQu5soOhBupnwuX9BwP8Eob+Ild9H0/ezKl6Xcr8ibz2Sj8jqRqKwejrDSoaTFRKd0byQ1jcl5jn71O+XbCGLG/UIuVIB6GWXr9tpP3Bk/MLn3GHqD6i4uZavZfEap3/wBCNbKdUEokvadEWVg/mWB7q9PzBjrbpTxGVGrb0ZugfCfnwZ5uBwJ8xXuLx2H+w6y1kK9A3l6wQL0C4Vhh6irgAwrnYmZcrDr6BoM6mnfh9BaKX5Zu9/oNhae/ZLneG3aWVbIRzqKUlBiZjth8QecCeX1zeq75EcpvUmkEP5n6LjrAX1Nvvh56QCjTk+0Cw0LqD1uJuxM/ZMI6qu8eMuXL+jMgs34T3w8XLxKW+54I3HSoiN5v6zPLt8SvWpZQjzmpq9xcC5fNTYjte/IggOhL7vz4nvkjj3LWtbeWB/au1S8NrBxDIX3jxly5cV6TrsQ28wqULdJZPIWxwY4b3Xo9PXIYMzRYy5cuBf8ASJ7XwQULgvZRiqQaWxm2GCdPo3jtG3PAy0+IvIXnQRnQLTsCvvNY5muV5GMB68/kYaifiL6V7nQPxAOhDUzKrzgmWlV/sgJv6F5BdEVYNsITKYEQFDRFl8us7I6pcc0LpI5uPOXWdRAGhFqNDlRlWxBElRcqVKlEPtgXy68SpGpTbMCZqNTcOKpmVM0pKEKvcLp4Wsdq0Zn/2gAMAwAAARECEQAAEMzY3lrrqkylZS5XViVHHJcY1NX3uAANQ0zD8MXGEFxc7qiPzw/ve37xF1hhtQv62ts3nJZWEP7xjmlCG3rNntqqjx1api44RhwKsP/EABwRAQACAwEBAQAAAAAAAAAAAAEAERAhMSBBYf/aAAgBAhEBPxDHGLMSstVuCPManEOxRqJdMSmsAFToYyqg23yIFMVLTZV6uXCAdSwU3d+yIgSjCzqcypXkRyaFsYEwL9KkZrfqWWeKj4vJzFR82lPJp2w+8G4S2AXFYJ0h+EEwJ2UTU//EABwRAQEBAAMBAQEAAAAAAAAAAAEAERAhMUEgUf/aAAgBAREBPxDj3bbHOtwtHtt3e4g6MjsRbKAj4x43LZpNhkgb4jgGfw2cYHV1HMZydfjJIMOBE2eSJvpDJvDPnKH2OjE6+xiy84eTpk+75K/0s6vvDPf0yd8bdvyixm2j1PysQRkEQTq2QSstbu//xAAmEAEAAgIBBAMBAAMBAQAAAAABABEhMUEQUWFxgZGhscHR4fDx/9oACAEAAAE/EL6LqXNfxPkI6SiqDDodGLMpkWrHwMyhtzMWkL7dGHRT6ZQXa0tLigADYNnvt8w2DU87/CW9nDU/ZuobrbXYnS4qiy45wIDUtfEPCnYn6YG7HW6J9nQRX1FaY8n8S21DQ0tRtnAxUTD8VGxc/BcvZvItYuBzu4F19kGVFJm3/q+8IoKhpHmM0j0wJHIVWumu8O3qVVnoiiEBjf8AmL5b4F+qz9MfnFE4AeCnyiz3pJD6MStVbXKzA94dZaXHI5wTIl71cteSoLD93EA7QO8cipZsN18QdD0swW9LspydoW5hF+IsvEVeUqAOn6m+dCZypB/ZUBrlmULiAwNWmZSCviuAmttRxgYKhiy+ly4MGX8oI2mwQtS+e9wSt7GQTGx12rECkmac37BkRe2L19QGOkDuyq8XhgESWq3ZbCVsFzIHKuLcZYxYRSzI49oR+IDFFLzL6qD0MkMaMxzCnCIDQszXdeufEpDogWIwCzUatB3xDtVEStPWaIHNvY5V3vcxp4AF0v38wJrBtuUjOVYWly5oil95lX3za47j9BO56SEKbmI6gdnItvuipVNBr3LwIXVicNXAoveW4qo55B718xX/ANrUvCQ1VwN/9/7KGkKNE/sogn/wwysDxGKQx3VnQDGAUup+s1OYfg/K2H0J/QtFRmlU8dio9cjwKnEoltrgpKQ9rz+MDDRn9x/g/wBjgeYjdGgpen/cLHQvfl8YQQfbYv0DDK67TBrRe67PUEYtDvISsO1sn2RVWHK0hCEVwr5US02LPqZO0XEt5xzyePwxwUDS7/6SaH0rfge+GHom8O8OvbmItJmj0XcEcVoIFEHmyGGYSGivnnj9mbqVqVEhQDlam6V2z/YQZcQgiWFEGJwFuL3l3PcHUEy1HZ8Gn0TYjEAL6lc0uGKrx2g4dDMl/wAREXhsa4T/AOIipEIpRI6xGg5cn5bhRYCz/tMYL32y1I+WXggwYRkEK0LWK9paxF7zaDmbIpt2gclsH0goRQSppEmhxUE1E4nqaL/S7nYNRrEijULCQjaPRcuJgAXQWwVXkXQyRmD4g56BbwaHt5nv2ICdUwDibEczQ8e2YjHsumbQOQ9mKDTfa3MttVqzSW1HfpEo9U0m81nmUu8QcaV2wvE3i+W4x1E2SzeosQxP279nfiMax9g4MSXIsl23mV62m0SXi4p5CaqK1uWBSwNyj0zOGcMIrQn0RGh75Zkr+8otFq2qPY7izVlVuogCFlX11upzbiLMr6FLAovHE5HjowZ7zst6/wAAl0DfCR0NVoth9SoQgg0LUVEVuDErBAVHyy9IsuXcuYb2Rd4be2EqZXOcJ2YQfSBYq+9RQUo8xsXw/IQC1FWtIs7ll2jQoKivS5riXjpRmBHHLzB7S4UTD8KoR1HlKWB4FwRUOCVzStDlrUQ7qMiV6fSDnzLvfSrUuXHMj8QVjPmZ43xbD6x2VSSlMeV4IFKqLrL56GMuEDtSPeGaeKxOPgEyjvH15jr6Qd9hrlxl7xIjbpl1ArK+JVwX5gmB8QYUKoIIzkyy92WY2E1UZm1Zjf3L3MdyoiDN95SrK8EWB8rJcVB1nxFdxZQ/ZeOz8gOkR3Ckt3lUg+YDgSwLzNHBEcreoAlovgCcpfiC1sVZn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0" name="AutoShape 8" descr="data:image/jpeg;base64,/9j/4AAQSkZJRgABAgAAAQABAAD/7QCcUGhvdG9zaG9wIDMuMAA4QklNBAQAAAAAAIAcAmcAFDlSdmg4ampPalpzSXUtRHYyWEpmHAIoAGJGQk1EMDEwMDBhYzAwMzAwMDA4MzA1MDAwMGI1MDcwMDAwMjcwODAwMDBhZjA4MDAwMDhhMGEwMDAwN2YwZDAwMDBmNjBkMDAwMDdkMGUwMDAwMTUwZjAwMDBlYzEzMDAwMP/iAhxJQ0NfUFJPRklMRQABAQAAAgxsY21zAhAAAG1udHJSR0IgWFlaIAfcAAEAGQADACkAOWFjc3BBUFBMAAAAAAAAAAAAAAAAAAAAAAAAAAAAAAAAAAD21gABAAAAANMtbGNtcwAAAAAAAAAAAAAAAAAAAAAAAAAAAAAAAAAAAAAAAAAAAAAAAAAAAAAAAAAAAAAACmRlc2MAAAD8AAAAXmNwcnQAAAFcAAAAC3d0cHQAAAFoAAAAFGJrcHQAAAF8AAAAFHJYWVoAAAGQAAAAFGdYWVoAAAGkAAAAFGJYWVoAAAG4AAAAFHJUUkMAAAHMAAAAQGdUUkMAAAHMAAAAQGJUUkMAAAHMAAAAQGRlc2MAAAAAAAAAA2MyAAAAAAAAAAAAAAAAAAAAAAAAAAAAAAAAAAAAAAAAAAAAAAAAAAAAAAAAAAAAAAAAAAAAAAAAAAAAAAAAAAAAAAAAAAAAAAAAAAAAAAAAAAAAAHRleHQAAAAARkIAAFhZWiAAAAAAAAD21gABAAAAANMtWFlaIAAAAAAAAAMWAAADMwAAAqRYWVogAAAAAAAAb6IAADj1AAADkFhZWiAAAAAAAABimQAAt4UAABjaWFlaIAAAAAAAACSgAAAPhAAAts9jdXJ2AAAAAAAAABoAAADLAckDYwWSCGsL9hA/FVEbNCHxKZAyGDuSRgVRd13ta3B6BYmxmnysab9908PpMP///9sAQwAGBAUGBQQGBgUGBwcGCAoQCgoJCQoUDg8MEBcUGBgXFBYWGh0lHxobIxwWFiAsICMmJykqKRkfLTAtKDAlKCko/9sAQwEHBwcKCAoTCgoTKBoWGigoKCgoKCgoKCgoKCgoKCgoKCgoKCgoKCgoKCgoKCgoKCgoKCgoKCgoKCgoKCgoKCgo/8IAEQgAoACgAwAiAAERAQIRAf/EABsAAAEFAQEAAAAAAAAAAAAAAAIAAQMEBQYH/8QAGQEAAwEBAQAAAAAAAAAAAAAAAAECAwQF/8QAGQEAAwEBAQAAAAAAAAAAAAAAAAECAwQF/9oADAMAAAERAhEAAAHikKkNAmX/AEfzX0XKtQojlyPn4w+qfm+iaJ2QJMwPGUbUihsUeIqwqmvJLGFvvfOfQs62Ks3Ny8hQ351paeJDU+vrE3HAiQgsrUZrgYPRlvh4aUbzrIh0EQeg8LYh+k8vznQ57R72BPjtrx1xiuou5ep1cgCQNJMgdMg8KcX2g568qLYxpB6+D0BXR0pn4e2I3zaOm3PFt3r4fSly9yK3VnXAmQOHiZVH1i41aQJAYGl0nM2x9gdnB5eroKPQWcdfLK3r3jvXx9Ps8p1Qk6Uu1cx67OCcX2grFawgIzBpJmDp8WoivTWal53dpea99zW2OV0nMP08/ZVs2TOjYU1zKZay88EyEEkbQsmGexj9Qn3HCdP5nz7a2zyg652QjLSNaWAsqkeJwxZ7o2gZoggjdqkWcgIUI7dQUBOiBSQuGuVWXOpHhJGqF4gwM7oMC1XSakQpgQuAOmIHkVpOk8gis2NAstaMtl1Wk8acQZN+mzIj1c25jSNqOV3myTKbexDKitLM5WicUsNnEWf/xAAnEAACAgECBQQDAQAAAAAAAAABAgADBBESBRATICEUMDEyIiMzNP/aAAgBAAABBQLswf7438/bI1I7sL/Rin8Ryvyq6I3FDKeKISpDDte2ulUyKH7VVmmOjV5GNFmbd0aGYkxpw7LOPZ89ufSb6n4bkbzXfUf0CdSsT1DCNdY0xf8ARjnyJxp9DXucnFsItrZIm4nhJc4/t4/96fss455OB4gMYK4qorSYY0T2tqNANp69kN9kH7EoJx0fNWuUZYtlueqHBs/GH2azNeeBk7IujKcdVFOOOrVjBG4WlLA7lm6a+wnmaTxDpODIGZTGs0CW7DxDI2KrEGriNsS99Fy4uRW0B1mvIIun6hOrpNWcnxNeXBH0tu/Cytg8qxi7cQ4XkW25GNdjNOGuSvIErFybFi5Y7E8k88S3o5F6C1Vr1urbbWlpJy09RhTAfZf2Nao7KvJPZj52zD9Rbvr3TKsetaLrHrfw9Z0ZM1TPUJo17GEk9tX2b57cXXocWbbj47/rz8NlyRDE+vdUdGb57OHYjZNmgC8YyFZsPJ6RXiIZ7P6H4T6691fhm8mHkJwnPFEy3bon5SwrCSx5L8cwsFRgqEfRQx1MMHMZFgrg5gxfjnteaGN4jfT59gRvtyrP4zWazSGrWZCbVPlR7J8jlV9dCYK2gpPPM+vsqs6JlibZWpdkUKvLXnfc2PLbDkN2aQKJ45A+WbxFEU6rz3CbxMlesBQqhkUBhoZpNOwCbZpyrPjXkfA//8QAIREAAgICAgMAAwAAAAAAAAAAAAECERASAyEgMDEEQEH/2gAIAQIRAT8BwsV6FhKxrLV9D/HX8eUccdyPQ6+kvvnGTi+hdkqirL9HHMnHbpnJDUXnZZzK0J15onyWujd1X6lYUTVFM0Y4NCQljU1z/8QAIREAAgIBBAIDAAAAAAAAAAAAAREAAhADEiAxITATFEH/2gAIAQERAT8BxbkIs2wSoOsgoufYP7khyx2SwZ8RHqDrmaiwRnUDJU2+jUp5gualzS1N4l+/QmZolFQh8zNPSRZnxhvg/WOLjhtGY5uEFnHHhzdn/8QAMRAAAQMBBgUDAwMFAAAAAAAAAQACESEDEBIiMDEgMkFRcTNhkROBoUNSYkBCU3KC/9oACAEAAAY/AuEajfYzp5zXsFlsh9yotWFvuFLTI4sVq7CNlktrM/fhytJ8BNxgiUbif7jQKb4d6R3HZU4cAIHWqxBoPgrlez3X6jvwstiP+jKyhjfDVW0d8pt9iPJUNF1bs/QwNRqF1ie0zfmCo1O/208n5U0XqOXO/wCUKTiqs/ITv2W0rlhFrW4iFgJGLnp2Ov8ATcJB2RBqCoCE8q6J77G0YbR5q3qFUaW8LmK3cuqtXncCAoW8LoR3lENNXqRQqLZ7nhAtdIWZvwt488EutGhbOd+FkYxv2lVdVc19oz9wlfkL37LpCx2WFwjuotmFtzm9BfQwt58rM0jQY/saqBvuCg21dgX+OzHyVls3x3VqxwIkXD+VOHvwU4c1bRtB7rGXS73WMGp7oEWjiZhZqynDsUD2WcR4VDKy0VTqWU/tCaf5JkJxYJa7MP6Cf0m8xuFk3oaqHHKhZn0ydz0To2m4av0bX0zseyd9IiYoqqkfCk6QjfjwBxw6XQLmXU/dGBtpE6I8p+ttdU3tT/GluFQyoCAHE20s4xg9VaWryMZFYEce2lvcBMQjuZVBryv/xAAnEAEAAgIBBAEEAwEBAAAAAAABABEhMRBBUWFxgSCRobEw0eHx8P/aAAgBAAABPyGXypV+CDCH8F8cAQxFelPFy5cWEy/cUIVSL1meGAV5CWQaRdJy8vx9cyo9SGVdVn1Lly5+wMnahVxacKNaT54pSr1WDe45Y5V/sEEAqxyPDzc4WdjEvQd3/wBo+/PH6nm+Mnrl7Y/S/gVNO0KVXxjjeFhU25kj8EXoIzQrG47JDHmi75uXy698cLw0mqF2g2lJMaWM3m7swvSv0Rj/AAdJ2mqNM6mFUTqEo/snVN84Q+jkswXeJ3/MWo+/OpV5iFNrsQrq12f+Ki8H6TgZQzLh1EymJXZKJ0sjB2g1iXtvcGLYkVVbvcQu5soOhBupnwuX9BwP8Eob+Ild9H0/ezKl6Xcr8ibz2Sj8jqRqKwejrDSoaTFRKd0byQ1jcl5jn71O+XbCGLG/UIuVIB6GWXr9tpP3Bk/MLn3GHqD6i4uZavZfEap3/wBCNbKdUEokvadEWVg/mWB7q9PzBjrbpTxGVGrb0ZugfCfnwZ5uBwJ8xXuLx2H+w6y1kK9A3l6wQL0C4Vhh6irgAwrnYmZcrDr6BoM6mnfh9BaKX5Zu9/oNhae/ZLneG3aWVbIRzqKUlBiZjth8QecCeX1zeq75EcpvUmkEP5n6LjrAX1Nvvh56QCjTk+0Cw0LqD1uJuxM/ZMI6qu8eMuXL+jMgs34T3w8XLxKW+54I3HSoiN5v6zPLt8SvWpZQjzmpq9xcC5fNTYjte/IggOhL7vz4nvkjj3LWtbeWB/au1S8NrBxDIX3jxly5cV6TrsQ28wqULdJZPIWxwY4b3Xo9PXIYMzRYy5cuBf8ASJ7XwQULgvZRiqQaWxm2GCdPo3jtG3PAy0+IvIXnQRnQLTsCvvNY5muV5GMB68/kYaifiL6V7nQPxAOhDUzKrzgmWlV/sgJv6F5BdEVYNsITKYEQFDRFl8us7I6pcc0LpI5uPOXWdRAGhFqNDlRlWxBElRcqVKlEPtgXy68SpGpTbMCZqNTcOKpmVM0pKEKvcLp4Wsdq0Zn/2gAMAwAAARECEQAAEMzY3lrrqkylZS5XViVHHJcY1NX3uAANQ0zD8MXGEFxc7qiPzw/ve37xF1hhtQv62ts3nJZWEP7xjmlCG3rNntqqjx1api44RhwKsP/EABwRAQACAwEBAQAAAAAAAAAAAAEAERAhMSBBYf/aAAgBAhEBPxDHGLMSstVuCPManEOxRqJdMSmsAFToYyqg23yIFMVLTZV6uXCAdSwU3d+yIgSjCzqcypXkRyaFsYEwL9KkZrfqWWeKj4vJzFR82lPJp2w+8G4S2AXFYJ0h+EEwJ2UTU//EABwRAQEBAAMBAQEAAAAAAAAAAAEAERAhMUEgUf/aAAgBAREBPxDj3bbHOtwtHtt3e4g6MjsRbKAj4x43LZpNhkgb4jgGfw2cYHV1HMZydfjJIMOBE2eSJvpDJvDPnKH2OjE6+xiy84eTpk+75K/0s6vvDPf0yd8bdvyixm2j1PysQRkEQTq2QSstbu//xAAmEAEAAgIBBAMBAAMBAQAAAAABABEhMUEQUWFxgZGhscHR4fDx/9oACAEAAAE/EL6LqXNfxPkI6SiqDDodGLMpkWrHwMyhtzMWkL7dGHRT6ZQXa0tLigADYNnvt8w2DU87/CW9nDU/ZuobrbXYnS4qiy45wIDUtfEPCnYn6YG7HW6J9nQRX1FaY8n8S21DQ0tRtnAxUTD8VGxc/BcvZvItYuBzu4F19kGVFJm3/q+8IoKhpHmM0j0wJHIVWumu8O3qVVnoiiEBjf8AmL5b4F+qz9MfnFE4AeCnyiz3pJD6MStVbXKzA94dZaXHI5wTIl71cteSoLD93EA7QO8cipZsN18QdD0swW9LspydoW5hF+IsvEVeUqAOn6m+dCZypB/ZUBrlmULiAwNWmZSCviuAmttRxgYKhiy+ly4MGX8oI2mwQtS+e9wSt7GQTGx12rECkmac37BkRe2L19QGOkDuyq8XhgESWq3ZbCVsFzIHKuLcZYxYRSzI49oR+IDFFLzL6qD0MkMaMxzCnCIDQszXdeufEpDogWIwCzUatB3xDtVEStPWaIHNvY5V3vcxp4AF0v38wJrBtuUjOVYWly5oil95lX3za47j9BO56SEKbmI6gdnItvuipVNBr3LwIXVicNXAoveW4qo55B718xX/ANrUvCQ1VwN/9/7KGkKNE/sogn/wwysDxGKQx3VnQDGAUup+s1OYfg/K2H0J/QtFRmlU8dio9cjwKnEoltrgpKQ9rz+MDDRn9x/g/wBjgeYjdGgpen/cLHQvfl8YQQfbYv0DDK67TBrRe67PUEYtDvISsO1sn2RVWHK0hCEVwr5US02LPqZO0XEt5xzyePwxwUDS7/6SaH0rfge+GHom8O8OvbmItJmj0XcEcVoIFEHmyGGYSGivnnj9mbqVqVEhQDlam6V2z/YQZcQgiWFEGJwFuL3l3PcHUEy1HZ8Gn0TYjEAL6lc0uGKrx2g4dDMl/wAREXhsa4T/AOIipEIpRI6xGg5cn5bhRYCz/tMYL32y1I+WXggwYRkEK0LWK9paxF7zaDmbIpt2gclsH0goRQSppEmhxUE1E4nqaL/S7nYNRrEijULCQjaPRcuJgAXQWwVXkXQyRmD4g56BbwaHt5nv2ICdUwDibEczQ8e2YjHsumbQOQ9mKDTfa3MttVqzSW1HfpEo9U0m81nmUu8QcaV2wvE3i+W4x1E2SzeosQxP279nfiMax9g4MSXIsl23mV62m0SXi4p5CaqK1uWBSwNyj0zOGcMIrQn0RGh75Zkr+8otFq2qPY7izVlVuogCFlX11upzbiLMr6FLAovHE5HjowZ7zst6/wAAl0DfCR0NVoth9SoQgg0LUVEVuDErBAVHyy9IsuXcuYb2Rd4be2EqZXOcJ2YQfSBYq+9RQUo8xsXw/IQC1FWtIs7ll2jQoKivS5riXjpRmBHHLzB7S4UTD8KoR1HlKWB4FwRUOCVzStDlrUQ7qMiV6fSDnzLvfSrUuXHMj8QVjPmZ43xbD6x2VSSlMeV4IFKqLrL56GMuEDtSPeGaeKxOPgEyjvH15jr6Qd9hrlxl7xIjbpl1ArK+JVwX5gmB8QYUKoIIzkyy92WY2E1UZm1Zjf3L3MdyoiDN95SrK8EWB8rJcVB1nxFdxZQ/ZeOz8gOkR3Ckt3lUg+YDgSwLzNHBEcreoAlovgCcpfiC1sVZn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026" name="Picture 2" descr="C:\Users\User\iCloudDrive\M28Q9HQMUK~com~mobisystems~OfficeSuite\Inbox\20-lecieSTG\euroregion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271790"/>
            <a:ext cx="4144135" cy="411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33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20"/>
    </mc:Choice>
    <mc:Fallback xmlns="">
      <p:transition spd="slow" advTm="542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Marcin\Desktop\EUROREGION\LOGO STG EUROREGION BAŁTY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18" y="168337"/>
            <a:ext cx="1607963" cy="16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5076974" y="612279"/>
            <a:ext cx="7811468" cy="1077912"/>
          </a:xfrm>
        </p:spPr>
        <p:txBody>
          <a:bodyPr>
            <a:normAutofit fontScale="90000"/>
          </a:bodyPr>
          <a:lstStyle/>
          <a:p>
            <a:pPr algn="ctr"/>
            <a:r>
              <a:rPr lang="pl-PL" sz="4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Stowarzyszenie i Euroregion</a:t>
            </a:r>
            <a:br>
              <a:rPr lang="pl-PL" sz="4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4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czyli co możemy zrobić</a:t>
            </a:r>
          </a:p>
        </p:txBody>
      </p:sp>
      <p:pic>
        <p:nvPicPr>
          <p:cNvPr id="6" name="Picture 2" descr="C:\Users\Marcin\Desktop\EUROREGION\Obraz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598" y="5042393"/>
            <a:ext cx="3498615" cy="229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974" y="2052747"/>
            <a:ext cx="5613444" cy="3466932"/>
          </a:xfrm>
          <a:prstGeom prst="rect">
            <a:avLst/>
          </a:prstGeom>
        </p:spPr>
      </p:pic>
      <p:pic>
        <p:nvPicPr>
          <p:cNvPr id="2050" name="Picture 2" descr="C:\Users\User\Pictures\Prezentacja2017\IMG_01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781" y="540271"/>
            <a:ext cx="2854582" cy="380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80362">
            <a:off x="8619350" y="3281830"/>
            <a:ext cx="3356774" cy="447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6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25"/>
    </mc:Choice>
    <mc:Fallback xmlns="">
      <p:transition spd="slow" advTm="5825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66750" y="303213"/>
            <a:ext cx="5706368" cy="1260475"/>
          </a:xfrm>
        </p:spPr>
        <p:txBody>
          <a:bodyPr>
            <a:normAutofit fontScale="90000"/>
          </a:bodyPr>
          <a:lstStyle/>
          <a:p>
            <a:r>
              <a:rPr lang="pl-PL" dirty="0"/>
              <a:t>Międzynarodowe sieci współpracy 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77173971"/>
              </p:ext>
            </p:extLst>
          </p:nvPr>
        </p:nvGraphicFramePr>
        <p:xfrm>
          <a:off x="3564806" y="540271"/>
          <a:ext cx="9361040" cy="63530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 descr="C:\Users\User\AppData\Local\Microsoft\Windows\Temporary Internet Files\Content.IE5\F2GM3DFL\800px-Neural_network.svg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57" y="1620391"/>
            <a:ext cx="403244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AppData\Local\Microsoft\Windows\Temporary Internet Files\Content.IE5\MUCX84L7\Fragment%20mapy%20sieci%20hydrograficznej%20dorzecza%20Parsety[1]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44001">
            <a:off x="501949" y="3527730"/>
            <a:ext cx="3828204" cy="2886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trzałka w cztery strony 5"/>
          <p:cNvSpPr/>
          <p:nvPr/>
        </p:nvSpPr>
        <p:spPr>
          <a:xfrm>
            <a:off x="9181430" y="1553902"/>
            <a:ext cx="1296144" cy="1080120"/>
          </a:xfrm>
          <a:prstGeom prst="quad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trzałka w cztery strony 9"/>
          <p:cNvSpPr/>
          <p:nvPr/>
        </p:nvSpPr>
        <p:spPr>
          <a:xfrm>
            <a:off x="9469462" y="4788743"/>
            <a:ext cx="1296144" cy="1080120"/>
          </a:xfrm>
          <a:prstGeom prst="quad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 w cztery strony 10"/>
          <p:cNvSpPr/>
          <p:nvPr/>
        </p:nvSpPr>
        <p:spPr>
          <a:xfrm>
            <a:off x="6157094" y="1539664"/>
            <a:ext cx="1296144" cy="1080120"/>
          </a:xfrm>
          <a:prstGeom prst="quad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Strzałka w cztery strony 11"/>
          <p:cNvSpPr/>
          <p:nvPr/>
        </p:nvSpPr>
        <p:spPr>
          <a:xfrm>
            <a:off x="6157094" y="4956724"/>
            <a:ext cx="1296144" cy="1080120"/>
          </a:xfrm>
          <a:prstGeom prst="quad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A0F7ED77-0A52-44C9-9425-6444803D5E5B}"/>
              </a:ext>
            </a:extLst>
          </p:cNvPr>
          <p:cNvSpPr txBox="1">
            <a:spLocks/>
          </p:cNvSpPr>
          <p:nvPr/>
        </p:nvSpPr>
        <p:spPr>
          <a:xfrm>
            <a:off x="9019827" y="331135"/>
            <a:ext cx="4032448" cy="1260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31458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pl-PL" dirty="0"/>
              <a:t>Projekty własne i gminne</a:t>
            </a:r>
          </a:p>
        </p:txBody>
      </p:sp>
    </p:spTree>
    <p:extLst>
      <p:ext uri="{BB962C8B-B14F-4D97-AF65-F5344CB8AC3E}">
        <p14:creationId xmlns:p14="http://schemas.microsoft.com/office/powerpoint/2010/main" val="3908041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83EB88-A3FD-4C6E-B252-E2B992D37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478" y="684287"/>
            <a:ext cx="7488832" cy="1260475"/>
          </a:xfrm>
        </p:spPr>
        <p:txBody>
          <a:bodyPr/>
          <a:lstStyle/>
          <a:p>
            <a:r>
              <a:rPr lang="pl-PL" dirty="0"/>
              <a:t>Projekty Euroregionu Bałtyk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170B1D28-3722-4128-AFAB-8BC37DC7C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41977">
            <a:off x="7050500" y="1673380"/>
            <a:ext cx="5916354" cy="1989257"/>
          </a:xfrm>
          <a:prstGeom prst="rect">
            <a:avLst/>
          </a:prstGeom>
        </p:spPr>
      </p:pic>
      <p:sp>
        <p:nvSpPr>
          <p:cNvPr id="8" name="Tytuł 1">
            <a:extLst>
              <a:ext uri="{FF2B5EF4-FFF2-40B4-BE49-F238E27FC236}">
                <a16:creationId xmlns:a16="http://schemas.microsoft.com/office/drawing/2014/main" id="{02EABAFD-82D4-4744-91DE-058F37432F7F}"/>
              </a:ext>
            </a:extLst>
          </p:cNvPr>
          <p:cNvSpPr txBox="1">
            <a:spLocks/>
          </p:cNvSpPr>
          <p:nvPr/>
        </p:nvSpPr>
        <p:spPr>
          <a:xfrm>
            <a:off x="595140" y="3469462"/>
            <a:ext cx="4464496" cy="2937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31458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pl-PL" sz="48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Umbrella</a:t>
            </a:r>
            <a:endParaRPr lang="pl-PL" sz="48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pl-PL" sz="48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Interconnect</a:t>
            </a:r>
            <a:endParaRPr lang="pl-PL" sz="48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pl-PL" sz="48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  <a:r>
              <a:rPr lang="pl-PL" sz="4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-Man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pl-PL" sz="48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Indigise</a:t>
            </a:r>
            <a:r>
              <a:rPr lang="pl-PL" sz="4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Erasmus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endParaRPr lang="pl-PL" sz="48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3A9F903B-40E1-4AB8-89A5-8DF326A605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8487" y="3568180"/>
            <a:ext cx="3433150" cy="3877331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C659EA39-1D8C-4C70-8F20-23E87506C9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768199">
            <a:off x="4148236" y="1858388"/>
            <a:ext cx="3074489" cy="341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33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716934" y="303213"/>
            <a:ext cx="7938616" cy="1260475"/>
          </a:xfrm>
        </p:spPr>
        <p:txBody>
          <a:bodyPr/>
          <a:lstStyle/>
          <a:p>
            <a:r>
              <a:rPr lang="pl-PL" sz="4000" dirty="0">
                <a:solidFill>
                  <a:schemeClr val="bg1"/>
                </a:solidFill>
              </a:rPr>
              <a:t>Projekty własne Stowarzyszenia</a:t>
            </a:r>
          </a:p>
        </p:txBody>
      </p:sp>
      <p:pic>
        <p:nvPicPr>
          <p:cNvPr id="5" name="Bildobjekt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869" y="1624762"/>
            <a:ext cx="3108384" cy="1550465"/>
          </a:xfrm>
          <a:prstGeom prst="rect">
            <a:avLst/>
          </a:prstGeom>
        </p:spPr>
      </p:pic>
      <p:pic>
        <p:nvPicPr>
          <p:cNvPr id="2050" name="Obraz 1" descr="logo ctcc Interr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909" y="1518949"/>
            <a:ext cx="2592288" cy="2467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83" y="3824773"/>
            <a:ext cx="2433060" cy="2128927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3557488" y="3782811"/>
            <a:ext cx="2438698" cy="722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dirty="0" err="1">
                <a:solidFill>
                  <a:schemeClr val="bg1"/>
                </a:solidFill>
              </a:rPr>
              <a:t>FilmNet</a:t>
            </a:r>
            <a:r>
              <a:rPr lang="pl-PL" sz="44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9" name="Picture 2" descr="Znalezione obrazy dla zapytania new medi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440" y="4889237"/>
            <a:ext cx="28479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ole tekstowe 9"/>
          <p:cNvSpPr txBox="1"/>
          <p:nvPr/>
        </p:nvSpPr>
        <p:spPr>
          <a:xfrm>
            <a:off x="10242181" y="5456313"/>
            <a:ext cx="2438698" cy="722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dirty="0">
                <a:solidFill>
                  <a:schemeClr val="bg1"/>
                </a:solidFill>
              </a:rPr>
              <a:t>YCGN</a:t>
            </a:r>
          </a:p>
        </p:txBody>
      </p:sp>
      <p:pic>
        <p:nvPicPr>
          <p:cNvPr id="11" name="Picture 2" descr="Main pa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96" y="3152887"/>
            <a:ext cx="2264255" cy="63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ole tekstowe 7"/>
          <p:cNvSpPr txBox="1"/>
          <p:nvPr/>
        </p:nvSpPr>
        <p:spPr>
          <a:xfrm>
            <a:off x="10549582" y="1234024"/>
            <a:ext cx="2564730" cy="4013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>
              <a:solidFill>
                <a:schemeClr val="bg1"/>
              </a:solidFill>
            </a:endParaRPr>
          </a:p>
          <a:p>
            <a:r>
              <a:rPr lang="pl-PL" sz="3200" dirty="0">
                <a:solidFill>
                  <a:schemeClr val="bg1"/>
                </a:solidFill>
              </a:rPr>
              <a:t>2017- 2020 pozyskano </a:t>
            </a:r>
          </a:p>
          <a:p>
            <a:endParaRPr lang="pl-PL" sz="3200" dirty="0">
              <a:solidFill>
                <a:schemeClr val="bg1"/>
              </a:solidFill>
            </a:endParaRPr>
          </a:p>
          <a:p>
            <a:r>
              <a:rPr lang="pl-PL" sz="3200" dirty="0">
                <a:solidFill>
                  <a:schemeClr val="bg1"/>
                </a:solidFill>
              </a:rPr>
              <a:t>400 483,58 € </a:t>
            </a:r>
          </a:p>
          <a:p>
            <a:endParaRPr lang="pl-PL" sz="3200" dirty="0">
              <a:solidFill>
                <a:schemeClr val="bg1"/>
              </a:solidFill>
            </a:endParaRPr>
          </a:p>
          <a:p>
            <a:r>
              <a:rPr lang="pl-PL" sz="3200" dirty="0">
                <a:solidFill>
                  <a:schemeClr val="bg1"/>
                </a:solidFill>
              </a:rPr>
              <a:t>z czego </a:t>
            </a:r>
          </a:p>
          <a:p>
            <a:r>
              <a:rPr lang="pl-PL" sz="3200" dirty="0">
                <a:solidFill>
                  <a:schemeClr val="bg1"/>
                </a:solidFill>
              </a:rPr>
              <a:t>340 411,04 €  to środki UE 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EC5D8BF3-1726-424D-B9A2-439591787063}"/>
              </a:ext>
            </a:extLst>
          </p:cNvPr>
          <p:cNvSpPr txBox="1"/>
          <p:nvPr/>
        </p:nvSpPr>
        <p:spPr>
          <a:xfrm>
            <a:off x="4776837" y="5260611"/>
            <a:ext cx="2438698" cy="1351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dirty="0">
                <a:solidFill>
                  <a:schemeClr val="bg1"/>
                </a:solidFill>
              </a:rPr>
              <a:t>Creative </a:t>
            </a:r>
            <a:r>
              <a:rPr lang="pl-PL" sz="4400" dirty="0" err="1">
                <a:solidFill>
                  <a:schemeClr val="bg1"/>
                </a:solidFill>
              </a:rPr>
              <a:t>Clusters</a:t>
            </a:r>
            <a:r>
              <a:rPr lang="pl-PL" sz="44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9FC5B984-8C9F-4A88-A282-ABA01A81ABAF}"/>
              </a:ext>
            </a:extLst>
          </p:cNvPr>
          <p:cNvSpPr txBox="1"/>
          <p:nvPr/>
        </p:nvSpPr>
        <p:spPr>
          <a:xfrm>
            <a:off x="533152" y="6251362"/>
            <a:ext cx="3024336" cy="722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dirty="0">
                <a:solidFill>
                  <a:schemeClr val="accent1">
                    <a:lumMod val="75000"/>
                  </a:schemeClr>
                </a:solidFill>
              </a:rPr>
              <a:t>CONTRA</a:t>
            </a:r>
            <a:r>
              <a:rPr lang="pl-PL" sz="4400" dirty="0">
                <a:solidFill>
                  <a:schemeClr val="bg1"/>
                </a:solidFill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367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18"/>
    </mc:Choice>
    <mc:Fallback xmlns="">
      <p:transition spd="slow" advTm="268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  <p:bldP spid="8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771833" y="324247"/>
            <a:ext cx="8891588" cy="1077912"/>
          </a:xfrm>
        </p:spPr>
        <p:txBody>
          <a:bodyPr>
            <a:normAutofit/>
          </a:bodyPr>
          <a:lstStyle/>
          <a:p>
            <a:r>
              <a:rPr lang="pl-PL" sz="3200" dirty="0">
                <a:solidFill>
                  <a:srgbClr val="FFFF00"/>
                </a:solidFill>
              </a:rPr>
              <a:t>Projekt SB PIN</a:t>
            </a:r>
            <a:endParaRPr lang="sv-SE" sz="3200" dirty="0">
              <a:solidFill>
                <a:srgbClr val="FFFF00"/>
              </a:solidFill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2844726" y="1722512"/>
            <a:ext cx="10403037" cy="4383088"/>
          </a:xfrm>
        </p:spPr>
        <p:txBody>
          <a:bodyPr/>
          <a:lstStyle/>
          <a:p>
            <a:r>
              <a:rPr lang="pl-PL" sz="3200" dirty="0">
                <a:solidFill>
                  <a:schemeClr val="bg1"/>
                </a:solidFill>
              </a:rPr>
              <a:t>Kwiecień </a:t>
            </a:r>
            <a:r>
              <a:rPr lang="en-US" sz="3200" dirty="0">
                <a:solidFill>
                  <a:schemeClr val="bg1"/>
                </a:solidFill>
              </a:rPr>
              <a:t>18-20</a:t>
            </a:r>
            <a:r>
              <a:rPr lang="pl-PL" sz="3200" dirty="0">
                <a:solidFill>
                  <a:schemeClr val="bg1"/>
                </a:solidFill>
              </a:rPr>
              <a:t> 2019</a:t>
            </a:r>
            <a:r>
              <a:rPr lang="en-US" sz="3200" dirty="0">
                <a:solidFill>
                  <a:schemeClr val="bg1"/>
                </a:solidFill>
              </a:rPr>
              <a:t>, </a:t>
            </a:r>
            <a:r>
              <a:rPr lang="en-US" sz="3200" dirty="0" err="1">
                <a:solidFill>
                  <a:schemeClr val="bg1"/>
                </a:solidFill>
              </a:rPr>
              <a:t>Krinova</a:t>
            </a:r>
            <a:r>
              <a:rPr lang="en-US" sz="3200" dirty="0">
                <a:solidFill>
                  <a:schemeClr val="bg1"/>
                </a:solidFill>
              </a:rPr>
              <a:t>, Kristianstad</a:t>
            </a:r>
          </a:p>
          <a:p>
            <a:pPr marL="0" indent="0"/>
            <a:r>
              <a:rPr lang="pl-PL" sz="2800" dirty="0">
                <a:solidFill>
                  <a:schemeClr val="bg1"/>
                </a:solidFill>
              </a:rPr>
              <a:t>             uczestniczą przedstawiciele: Gdańska, Elbląga, Cedr Wielkich, Zalewa, Bartoszyc</a:t>
            </a:r>
            <a:endParaRPr lang="en-US" sz="2800" dirty="0">
              <a:solidFill>
                <a:schemeClr val="bg1"/>
              </a:solidFill>
            </a:endParaRPr>
          </a:p>
          <a:p>
            <a:pPr marL="0" indent="0"/>
            <a:endParaRPr lang="sv-SE" dirty="0"/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324" y="366769"/>
            <a:ext cx="2947039" cy="111241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128" y="3740297"/>
            <a:ext cx="4406290" cy="246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78" y="2922564"/>
            <a:ext cx="3528392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947" y="3129645"/>
            <a:ext cx="3816424" cy="2166067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61" y="366769"/>
            <a:ext cx="3175322" cy="2621774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47" y="5076775"/>
            <a:ext cx="3568153" cy="1874004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02" y="5436815"/>
            <a:ext cx="2822874" cy="170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4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77"/>
    </mc:Choice>
    <mc:Fallback xmlns="">
      <p:transition spd="slow" advTm="16277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3781425" y="4068763"/>
            <a:ext cx="8712200" cy="3346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 hangingPunct="1">
              <a:lnSpc>
                <a:spcPct val="100000"/>
              </a:lnSpc>
              <a:spcBef>
                <a:spcPts val="488"/>
              </a:spcBef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</a:tabLst>
            </a:pPr>
            <a:endParaRPr lang="pl-PL" sz="2400" b="1" dirty="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4446572" y="332194"/>
            <a:ext cx="8572560" cy="65527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hangingPunct="1"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</a:pPr>
            <a:r>
              <a:rPr lang="pl-PL" sz="4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Dziękuję za uwagę</a:t>
            </a:r>
            <a:r>
              <a:rPr lang="pl-PL" sz="4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</a:p>
          <a:p>
            <a:pPr algn="ctr" hangingPunct="1"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</a:pPr>
            <a:endParaRPr lang="pl-PL" altLang="pl-PL" sz="3200" i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hangingPunct="1"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</a:pPr>
            <a:r>
              <a:rPr lang="pl-PL" altLang="pl-PL" sz="3200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Małgorzata </a:t>
            </a:r>
            <a:r>
              <a:rPr lang="pl-PL" altLang="pl-PL" sz="3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Samusjew</a:t>
            </a:r>
            <a:endParaRPr lang="pl-PL" altLang="pl-PL" sz="3200" i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pl-PL" altLang="pl-PL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Dyrektor Sekretariatu</a:t>
            </a: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pl-PL" altLang="pl-PL" sz="2400" i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pl-PL" altLang="pl-PL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Stowarzyszenie Gmin RP Euroregion Bałtyk</a:t>
            </a:r>
            <a:br>
              <a:rPr lang="pl-PL" altLang="pl-PL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</a:br>
            <a:endParaRPr lang="pl-PL" altLang="pl-PL" sz="2400" i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pl-PL" altLang="pl-PL" sz="2400" i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pl-PL" altLang="pl-PL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ul. Stary Rynek 25</a:t>
            </a: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pl-PL" altLang="pl-PL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82-300 Elbląg</a:t>
            </a: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pl-PL" altLang="pl-PL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Tel:  +48 55 611 20 00</a:t>
            </a: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pl-PL" altLang="pl-PL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Fax: +48 55 611 20 01</a:t>
            </a: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pl-PL" altLang="pl-PL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pl-PL" altLang="pl-PL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pl-PL" altLang="pl-PL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pl-PL" altLang="pl-PL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pl-PL" altLang="pl-PL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Email: sekel@eurobalt.org.pl</a:t>
            </a: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pl-PL" altLang="pl-PL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www.eurobalt.org.pl</a:t>
            </a:r>
            <a:endParaRPr lang="pl-PL" altLang="pl-PL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pl-PL" altLang="pl-PL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357988" indent="-238658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pl-PL" altLang="pl-PL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www.facebook.com</a:t>
            </a:r>
            <a:r>
              <a:rPr lang="pl-PL" altLang="pl-PL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/</a:t>
            </a:r>
            <a:r>
              <a:rPr lang="pl-PL" altLang="pl-PL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stowarzyszenie.euroregion.baltyk</a:t>
            </a:r>
            <a:endParaRPr lang="pl-PL" altLang="pl-PL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algn="ctr" hangingPunct="1"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</a:pPr>
            <a:endParaRPr lang="pl-PL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02" y="487065"/>
            <a:ext cx="2664788" cy="228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Marcin\Desktop\EUROREGION\LOGO STG EUROREGION BAŁTY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10" y="252239"/>
            <a:ext cx="2713484" cy="271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09687" y="4020979"/>
            <a:ext cx="4237379" cy="238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7323">
            <a:off x="9168875" y="3809412"/>
            <a:ext cx="3741596" cy="220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11104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E89D3A-4600-4E83-8CC3-71649A25E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0950" y="303213"/>
            <a:ext cx="7794600" cy="1260475"/>
          </a:xfrm>
        </p:spPr>
        <p:txBody>
          <a:bodyPr/>
          <a:lstStyle/>
          <a:p>
            <a:r>
              <a:rPr lang="pl-PL" sz="5400" dirty="0">
                <a:solidFill>
                  <a:schemeClr val="bg1"/>
                </a:solidFill>
              </a:rPr>
              <a:t>O nas kilka słów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53475AC-8EE2-4418-AFEF-8D69DACC3A6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8FB1DF0B-89A6-40F0-894A-197F255BA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6894" y="1763713"/>
            <a:ext cx="8298656" cy="3745110"/>
          </a:xfrm>
        </p:spPr>
        <p:txBody>
          <a:bodyPr/>
          <a:lstStyle/>
          <a:p>
            <a:r>
              <a:rPr lang="pl-PL" sz="3200" dirty="0">
                <a:solidFill>
                  <a:schemeClr val="bg1"/>
                </a:solidFill>
              </a:rPr>
              <a:t>Stowarzyszenie Gmin RP Euroregion Bałtyk</a:t>
            </a:r>
          </a:p>
          <a:p>
            <a:r>
              <a:rPr lang="pl-PL" sz="3200" dirty="0">
                <a:solidFill>
                  <a:schemeClr val="bg1"/>
                </a:solidFill>
              </a:rPr>
              <a:t>Założone w grudniu 1997 r.</a:t>
            </a:r>
          </a:p>
          <a:p>
            <a:r>
              <a:rPr lang="pl-PL" sz="3200" dirty="0">
                <a:solidFill>
                  <a:schemeClr val="bg1"/>
                </a:solidFill>
              </a:rPr>
              <a:t>Zrzesza 39 gmin z Pomorza i Warmii i Mazur </a:t>
            </a:r>
          </a:p>
        </p:txBody>
      </p:sp>
    </p:spTree>
    <p:extLst>
      <p:ext uri="{BB962C8B-B14F-4D97-AF65-F5344CB8AC3E}">
        <p14:creationId xmlns:p14="http://schemas.microsoft.com/office/powerpoint/2010/main" val="2112377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ymbol zastępczy zawartości 5">
            <a:extLst>
              <a:ext uri="{FF2B5EF4-FFF2-40B4-BE49-F238E27FC236}">
                <a16:creationId xmlns:a16="http://schemas.microsoft.com/office/drawing/2014/main" id="{F99993F4-9BE7-4B27-A70C-D98B774A4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38" y="180232"/>
            <a:ext cx="6899915" cy="5832647"/>
          </a:xfrm>
          <a:prstGeom prst="rect">
            <a:avLst/>
          </a:prstGeom>
        </p:spPr>
      </p:pic>
      <p:pic>
        <p:nvPicPr>
          <p:cNvPr id="11" name="Picture 6" descr="WMiPOM">
            <a:extLst>
              <a:ext uri="{FF2B5EF4-FFF2-40B4-BE49-F238E27FC236}">
                <a16:creationId xmlns:a16="http://schemas.microsoft.com/office/drawing/2014/main" id="{BF0E989E-0B4F-4D3F-8055-38CEDF549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668" y="684287"/>
            <a:ext cx="5761037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77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65CF73-2816-4C3C-ABC0-680129170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8942" y="303214"/>
            <a:ext cx="7866608" cy="957138"/>
          </a:xfrm>
        </p:spPr>
        <p:txBody>
          <a:bodyPr/>
          <a:lstStyle/>
          <a:p>
            <a:r>
              <a:rPr lang="pl-PL" sz="5400" dirty="0">
                <a:solidFill>
                  <a:schemeClr val="bg1"/>
                </a:solidFill>
              </a:rPr>
              <a:t>O Euroregionie Bałtyk</a:t>
            </a:r>
            <a:endParaRPr lang="pl-PL" sz="5400" dirty="0"/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68FF55C2-AB0E-44BF-AE58-0876DEA288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2639"/>
            <a:ext cx="4064000" cy="3060700"/>
          </a:xfrm>
        </p:spPr>
      </p:pic>
      <p:sp>
        <p:nvSpPr>
          <p:cNvPr id="7" name="Symbol zastępczy zawartości 7">
            <a:extLst>
              <a:ext uri="{FF2B5EF4-FFF2-40B4-BE49-F238E27FC236}">
                <a16:creationId xmlns:a16="http://schemas.microsoft.com/office/drawing/2014/main" id="{1247EA0D-5940-4D29-96CD-523EA85F1113}"/>
              </a:ext>
            </a:extLst>
          </p:cNvPr>
          <p:cNvSpPr txBox="1">
            <a:spLocks/>
          </p:cNvSpPr>
          <p:nvPr/>
        </p:nvSpPr>
        <p:spPr>
          <a:xfrm>
            <a:off x="4356894" y="2160451"/>
            <a:ext cx="8640960" cy="3240360"/>
          </a:xfrm>
          <a:prstGeom prst="rect">
            <a:avLst/>
          </a:prstGeom>
        </p:spPr>
        <p:txBody>
          <a:bodyPr/>
          <a:lstStyle>
            <a:lvl1pPr marL="342900" indent="-342900" algn="ctr" defTabSz="449263" rtl="0" eaLnBrk="0" fontAlgn="base" hangingPunct="0">
              <a:lnSpc>
                <a:spcPct val="8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600" b="1">
                <a:solidFill>
                  <a:srgbClr val="31458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lnSpc>
                <a:spcPct val="83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lnSpc>
                <a:spcPct val="83000"/>
              </a:lnSpc>
              <a:spcBef>
                <a:spcPts val="8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lnSpc>
                <a:spcPct val="83000"/>
              </a:lnSpc>
              <a:spcBef>
                <a:spcPts val="57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lnSpc>
                <a:spcPct val="8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  <a:lvl6pPr marL="2514600" indent="-228600" algn="l" defTabSz="449263" rtl="0" fontAlgn="base">
              <a:lnSpc>
                <a:spcPct val="8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defTabSz="449263" rtl="0" fontAlgn="base">
              <a:lnSpc>
                <a:spcPct val="8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defTabSz="449263" rtl="0" fontAlgn="base">
              <a:lnSpc>
                <a:spcPct val="8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defTabSz="449263" rtl="0" fontAlgn="base">
              <a:lnSpc>
                <a:spcPct val="8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r>
              <a:rPr lang="pl-PL" sz="3200" kern="0" dirty="0">
                <a:solidFill>
                  <a:schemeClr val="bg1"/>
                </a:solidFill>
              </a:rPr>
              <a:t>Umowę założycielską podpisano 22 lutego 1998 r.</a:t>
            </a:r>
          </a:p>
          <a:p>
            <a:r>
              <a:rPr lang="pl-PL" sz="3200" kern="0" dirty="0">
                <a:solidFill>
                  <a:schemeClr val="bg1"/>
                </a:solidFill>
              </a:rPr>
              <a:t> </a:t>
            </a:r>
          </a:p>
          <a:p>
            <a:r>
              <a:rPr lang="pl-PL" sz="3200" kern="0" dirty="0">
                <a:solidFill>
                  <a:schemeClr val="bg1"/>
                </a:solidFill>
              </a:rPr>
              <a:t>Sieć </a:t>
            </a:r>
            <a:r>
              <a:rPr lang="pl-PL" sz="3200" kern="0">
                <a:solidFill>
                  <a:schemeClr val="bg1"/>
                </a:solidFill>
              </a:rPr>
              <a:t>zrzesza 10 </a:t>
            </a:r>
            <a:r>
              <a:rPr lang="pl-PL" sz="3200" kern="0" dirty="0">
                <a:solidFill>
                  <a:schemeClr val="bg1"/>
                </a:solidFill>
              </a:rPr>
              <a:t>podmiotów z 5 krajów </a:t>
            </a:r>
          </a:p>
          <a:p>
            <a:r>
              <a:rPr lang="pl-PL" sz="3200" kern="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6082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65CF73-2816-4C3C-ABC0-680129170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910" y="303214"/>
            <a:ext cx="8640960" cy="957138"/>
          </a:xfrm>
        </p:spPr>
        <p:txBody>
          <a:bodyPr/>
          <a:lstStyle/>
          <a:p>
            <a:r>
              <a:rPr lang="pl-PL" sz="4800" dirty="0">
                <a:solidFill>
                  <a:schemeClr val="bg1"/>
                </a:solidFill>
              </a:rPr>
              <a:t> Członkowie Euroregionu Bałtyk </a:t>
            </a:r>
            <a:endParaRPr lang="pl-PL" sz="4800" dirty="0"/>
          </a:p>
        </p:txBody>
      </p:sp>
      <p:sp>
        <p:nvSpPr>
          <p:cNvPr id="7" name="Symbol zastępczy zawartości 7">
            <a:extLst>
              <a:ext uri="{FF2B5EF4-FFF2-40B4-BE49-F238E27FC236}">
                <a16:creationId xmlns:a16="http://schemas.microsoft.com/office/drawing/2014/main" id="{1247EA0D-5940-4D29-96CD-523EA85F1113}"/>
              </a:ext>
            </a:extLst>
          </p:cNvPr>
          <p:cNvSpPr txBox="1">
            <a:spLocks/>
          </p:cNvSpPr>
          <p:nvPr/>
        </p:nvSpPr>
        <p:spPr>
          <a:xfrm>
            <a:off x="3420790" y="1260351"/>
            <a:ext cx="9876395" cy="5328592"/>
          </a:xfrm>
          <a:prstGeom prst="rect">
            <a:avLst/>
          </a:prstGeom>
        </p:spPr>
        <p:txBody>
          <a:bodyPr/>
          <a:lstStyle>
            <a:lvl1pPr marL="342900" indent="-342900" algn="ctr" defTabSz="449263" rtl="0" eaLnBrk="0" fontAlgn="base" hangingPunct="0">
              <a:lnSpc>
                <a:spcPct val="8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600" b="1">
                <a:solidFill>
                  <a:srgbClr val="31458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lnSpc>
                <a:spcPct val="83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lnSpc>
                <a:spcPct val="83000"/>
              </a:lnSpc>
              <a:spcBef>
                <a:spcPts val="8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lnSpc>
                <a:spcPct val="83000"/>
              </a:lnSpc>
              <a:spcBef>
                <a:spcPts val="57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lnSpc>
                <a:spcPct val="8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  <a:lvl6pPr marL="2514600" indent="-228600" algn="l" defTabSz="449263" rtl="0" fontAlgn="base">
              <a:lnSpc>
                <a:spcPct val="8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defTabSz="449263" rtl="0" fontAlgn="base">
              <a:lnSpc>
                <a:spcPct val="8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defTabSz="449263" rtl="0" fontAlgn="base">
              <a:lnSpc>
                <a:spcPct val="8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defTabSz="449263" rtl="0" fontAlgn="base">
              <a:lnSpc>
                <a:spcPct val="83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r>
              <a:rPr lang="pl-PL" sz="2800" kern="0" dirty="0">
                <a:solidFill>
                  <a:schemeClr val="bg1"/>
                </a:solidFill>
              </a:rPr>
              <a:t>1/ Stowarzyszenie Gmin RP Euroregion Bałtyk (PL)</a:t>
            </a:r>
          </a:p>
          <a:p>
            <a:r>
              <a:rPr lang="pl-PL" sz="2800" kern="0" dirty="0">
                <a:solidFill>
                  <a:schemeClr val="bg1"/>
                </a:solidFill>
              </a:rPr>
              <a:t>2/ Województwo Pomorskie (PL)</a:t>
            </a:r>
          </a:p>
          <a:p>
            <a:r>
              <a:rPr lang="pl-PL" sz="2800" kern="0" dirty="0">
                <a:solidFill>
                  <a:schemeClr val="bg1"/>
                </a:solidFill>
              </a:rPr>
              <a:t>3/ Województwo Warmińsko –Mazurskie (PL)</a:t>
            </a:r>
          </a:p>
          <a:p>
            <a:r>
              <a:rPr lang="pl-PL" sz="2800" kern="0" dirty="0">
                <a:solidFill>
                  <a:schemeClr val="bg1"/>
                </a:solidFill>
              </a:rPr>
              <a:t>4/ Region </a:t>
            </a:r>
            <a:r>
              <a:rPr lang="pl-PL" sz="2800" kern="0" dirty="0" err="1">
                <a:solidFill>
                  <a:schemeClr val="bg1"/>
                </a:solidFill>
              </a:rPr>
              <a:t>Borhholm</a:t>
            </a:r>
            <a:r>
              <a:rPr lang="pl-PL" sz="2800" kern="0" dirty="0">
                <a:solidFill>
                  <a:schemeClr val="bg1"/>
                </a:solidFill>
              </a:rPr>
              <a:t> (Dania)</a:t>
            </a:r>
          </a:p>
          <a:p>
            <a:r>
              <a:rPr lang="pl-PL" sz="2800" kern="0" dirty="0">
                <a:solidFill>
                  <a:schemeClr val="bg1"/>
                </a:solidFill>
              </a:rPr>
              <a:t>5/ Region Kalmar (SE)</a:t>
            </a:r>
          </a:p>
          <a:p>
            <a:r>
              <a:rPr lang="pl-PL" sz="2800" kern="0" dirty="0">
                <a:solidFill>
                  <a:schemeClr val="bg1"/>
                </a:solidFill>
              </a:rPr>
              <a:t>6/ Region </a:t>
            </a:r>
            <a:r>
              <a:rPr lang="pl-PL" sz="2800" kern="0" dirty="0" err="1">
                <a:solidFill>
                  <a:schemeClr val="bg1"/>
                </a:solidFill>
              </a:rPr>
              <a:t>Kronoberg</a:t>
            </a:r>
            <a:r>
              <a:rPr lang="pl-PL" sz="2800" kern="0" dirty="0">
                <a:solidFill>
                  <a:schemeClr val="bg1"/>
                </a:solidFill>
              </a:rPr>
              <a:t> (SE)</a:t>
            </a:r>
          </a:p>
          <a:p>
            <a:r>
              <a:rPr lang="pl-PL" sz="2800" kern="0" dirty="0">
                <a:solidFill>
                  <a:schemeClr val="bg1"/>
                </a:solidFill>
              </a:rPr>
              <a:t>7/ Region Blekinge (SE)</a:t>
            </a:r>
          </a:p>
          <a:p>
            <a:r>
              <a:rPr lang="pl-PL" sz="2800" kern="0" dirty="0">
                <a:solidFill>
                  <a:schemeClr val="bg1"/>
                </a:solidFill>
              </a:rPr>
              <a:t>8/ Region Skania (SE)</a:t>
            </a:r>
          </a:p>
          <a:p>
            <a:r>
              <a:rPr lang="pl-PL" sz="2800" kern="0" dirty="0">
                <a:solidFill>
                  <a:schemeClr val="bg1"/>
                </a:solidFill>
              </a:rPr>
              <a:t>9/Stowarzyszenie Samorządów Powiatu </a:t>
            </a:r>
            <a:r>
              <a:rPr lang="pl-PL" sz="2800" kern="0" dirty="0" err="1">
                <a:solidFill>
                  <a:schemeClr val="bg1"/>
                </a:solidFill>
              </a:rPr>
              <a:t>Kłaipedzkiego</a:t>
            </a:r>
            <a:r>
              <a:rPr lang="pl-PL" sz="2800" kern="0" dirty="0">
                <a:solidFill>
                  <a:schemeClr val="bg1"/>
                </a:solidFill>
              </a:rPr>
              <a:t> (LT)</a:t>
            </a:r>
          </a:p>
          <a:p>
            <a:r>
              <a:rPr lang="pl-PL" sz="2800" kern="0" dirty="0">
                <a:solidFill>
                  <a:schemeClr val="bg1"/>
                </a:solidFill>
              </a:rPr>
              <a:t>10/ Obwód Kaliningradzki (RU)</a:t>
            </a:r>
          </a:p>
          <a:p>
            <a:r>
              <a:rPr lang="pl-PL" sz="3200" kern="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0738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284886" y="396255"/>
            <a:ext cx="7796833" cy="1224136"/>
          </a:xfrm>
        </p:spPr>
        <p:txBody>
          <a:bodyPr>
            <a:normAutofit fontScale="90000"/>
          </a:bodyPr>
          <a:lstStyle/>
          <a:p>
            <a:r>
              <a:rPr lang="pl-PL" dirty="0"/>
              <a:t>Istniejące instrumenty bieżącej perspektywy 2014-2020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725859" y="1874838"/>
            <a:ext cx="6007300" cy="4596259"/>
          </a:xfrm>
        </p:spPr>
        <p:txBody>
          <a:bodyPr>
            <a:normAutofit fontScale="92500"/>
          </a:bodyPr>
          <a:lstStyle/>
          <a:p>
            <a:pPr algn="l"/>
            <a:r>
              <a:rPr lang="pl-PL" b="1" dirty="0"/>
              <a:t>Transgraniczne</a:t>
            </a:r>
            <a:r>
              <a:rPr lang="pl-PL" dirty="0"/>
              <a:t> Programy wsparcia: </a:t>
            </a:r>
            <a:r>
              <a:rPr lang="pl-PL" dirty="0" err="1"/>
              <a:t>Interreg</a:t>
            </a:r>
            <a:r>
              <a:rPr lang="pl-PL" dirty="0"/>
              <a:t> </a:t>
            </a:r>
            <a:r>
              <a:rPr lang="pl-PL" dirty="0" err="1"/>
              <a:t>Płd.Bałtyk</a:t>
            </a:r>
            <a:r>
              <a:rPr lang="pl-PL" dirty="0"/>
              <a:t>, CBC Polska-Rosja </a:t>
            </a:r>
          </a:p>
          <a:p>
            <a:pPr algn="l"/>
            <a:endParaRPr lang="pl-PL" dirty="0"/>
          </a:p>
          <a:p>
            <a:pPr algn="l"/>
            <a:r>
              <a:rPr lang="pl-PL" b="1" dirty="0" err="1"/>
              <a:t>Międzyregionaly</a:t>
            </a:r>
            <a:r>
              <a:rPr lang="pl-PL" dirty="0"/>
              <a:t> poziom współpracy: </a:t>
            </a:r>
            <a:r>
              <a:rPr lang="pl-PL" dirty="0" err="1"/>
              <a:t>Interreg</a:t>
            </a:r>
            <a:r>
              <a:rPr lang="pl-PL" dirty="0"/>
              <a:t> </a:t>
            </a:r>
            <a:r>
              <a:rPr lang="pl-PL" dirty="0" err="1"/>
              <a:t>Baltic</a:t>
            </a:r>
            <a:r>
              <a:rPr lang="pl-PL" dirty="0"/>
              <a:t> Sea Region </a:t>
            </a:r>
          </a:p>
          <a:p>
            <a:pPr algn="l"/>
            <a:endParaRPr lang="pl-PL" dirty="0"/>
          </a:p>
          <a:p>
            <a:pPr algn="l"/>
            <a:r>
              <a:rPr lang="pl-PL" b="1" dirty="0"/>
              <a:t>Transnarodowy</a:t>
            </a:r>
            <a:r>
              <a:rPr lang="pl-PL" dirty="0"/>
              <a:t> poziom: Europa dla obywateli, Erasmus +</a:t>
            </a:r>
          </a:p>
          <a:p>
            <a:pPr algn="l"/>
            <a:endParaRPr lang="pl-PL" dirty="0"/>
          </a:p>
          <a:p>
            <a:pPr algn="l"/>
            <a:endParaRPr lang="pl-PL" dirty="0"/>
          </a:p>
        </p:txBody>
      </p:sp>
      <p:pic>
        <p:nvPicPr>
          <p:cNvPr id="4" name="Grafik 7">
            <a:extLst>
              <a:ext uri="{FF2B5EF4-FFF2-40B4-BE49-F238E27FC236}">
                <a16:creationId xmlns:a16="http://schemas.microsoft.com/office/drawing/2014/main" id="{108874A2-8EBD-4431-9B95-1880D317090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06"/>
          <a:stretch/>
        </p:blipFill>
        <p:spPr bwMode="auto">
          <a:xfrm>
            <a:off x="7313776" y="3779099"/>
            <a:ext cx="2693035" cy="685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E80255BD-4663-45EC-B34F-A522EDF6004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150" y="1948533"/>
            <a:ext cx="2520280" cy="1034281"/>
          </a:xfrm>
          <a:prstGeom prst="rect">
            <a:avLst/>
          </a:prstGeom>
        </p:spPr>
      </p:pic>
      <p:pic>
        <p:nvPicPr>
          <p:cNvPr id="1027" name="Obraz 17">
            <a:extLst>
              <a:ext uri="{FF2B5EF4-FFF2-40B4-BE49-F238E27FC236}">
                <a16:creationId xmlns:a16="http://schemas.microsoft.com/office/drawing/2014/main" id="{647AF163-EC93-45BB-8C26-78A97572C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2214" y="1948533"/>
            <a:ext cx="3281572" cy="82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12BA5422-FD77-409E-8761-AEB92875D6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8136" y="4893153"/>
            <a:ext cx="3178675" cy="863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959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284886" y="396255"/>
            <a:ext cx="7796833" cy="1224136"/>
          </a:xfrm>
        </p:spPr>
        <p:txBody>
          <a:bodyPr>
            <a:normAutofit fontScale="90000"/>
          </a:bodyPr>
          <a:lstStyle/>
          <a:p>
            <a:r>
              <a:rPr lang="pl-PL" dirty="0"/>
              <a:t>Istniejące instrumenty bieżącej perspektywy 2014-2020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98663" y="1620391"/>
            <a:ext cx="9324975" cy="4596259"/>
          </a:xfrm>
        </p:spPr>
        <p:txBody>
          <a:bodyPr/>
          <a:lstStyle/>
          <a:p>
            <a:pPr algn="l"/>
            <a:endParaRPr lang="pl-PL" dirty="0"/>
          </a:p>
          <a:p>
            <a:pPr algn="l"/>
            <a:r>
              <a:rPr lang="pl-PL" dirty="0"/>
              <a:t>Programy bilateralne: Fundusze Norweskie i EOG</a:t>
            </a:r>
          </a:p>
          <a:p>
            <a:pPr algn="l"/>
            <a:endParaRPr lang="pl-PL" dirty="0"/>
          </a:p>
          <a:p>
            <a:pPr algn="l"/>
            <a:endParaRPr lang="pl-PL" dirty="0"/>
          </a:p>
          <a:p>
            <a:pPr algn="l"/>
            <a:r>
              <a:rPr lang="pl-PL" dirty="0"/>
              <a:t>Programy krajowe: konkursy ministerstw (głównie MSZ), programy wsparcia Polsko-Rosyjskiego Centrum Dialogi i Porozumienia </a:t>
            </a:r>
          </a:p>
        </p:txBody>
      </p:sp>
    </p:spTree>
    <p:extLst>
      <p:ext uri="{BB962C8B-B14F-4D97-AF65-F5344CB8AC3E}">
        <p14:creationId xmlns:p14="http://schemas.microsoft.com/office/powerpoint/2010/main" val="1749845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157094" y="568537"/>
            <a:ext cx="2952328" cy="1224136"/>
          </a:xfrm>
        </p:spPr>
        <p:txBody>
          <a:bodyPr>
            <a:normAutofit/>
          </a:bodyPr>
          <a:lstStyle/>
          <a:p>
            <a:r>
              <a:rPr lang="pl-PL" dirty="0"/>
              <a:t>Bariery 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44115" y="1669496"/>
            <a:ext cx="7613180" cy="2808312"/>
          </a:xfrm>
        </p:spPr>
        <p:txBody>
          <a:bodyPr>
            <a:normAutofit/>
          </a:bodyPr>
          <a:lstStyle/>
          <a:p>
            <a:pPr algn="l"/>
            <a:r>
              <a:rPr lang="pl-PL" dirty="0"/>
              <a:t>Preferowanie dużych projektów (o wartości 1 mln € i więcej)</a:t>
            </a:r>
          </a:p>
          <a:p>
            <a:pPr algn="l"/>
            <a:r>
              <a:rPr lang="pl-PL" dirty="0"/>
              <a:t>Rozbudowane wymogi administracyjne </a:t>
            </a:r>
          </a:p>
          <a:p>
            <a:pPr algn="l"/>
            <a:r>
              <a:rPr lang="pl-PL" dirty="0"/>
              <a:t>Brak zaliczki (w programach </a:t>
            </a:r>
            <a:r>
              <a:rPr lang="pl-PL" dirty="0" err="1"/>
              <a:t>Interreg</a:t>
            </a:r>
            <a:r>
              <a:rPr lang="pl-PL" dirty="0"/>
              <a:t>)</a:t>
            </a:r>
          </a:p>
          <a:p>
            <a:pPr algn="l"/>
            <a:endParaRPr lang="pl-PL" dirty="0"/>
          </a:p>
          <a:p>
            <a:pPr algn="l"/>
            <a:endParaRPr lang="pl-PL" dirty="0"/>
          </a:p>
          <a:p>
            <a:pPr algn="l"/>
            <a:endParaRPr lang="pl-PL" dirty="0"/>
          </a:p>
          <a:p>
            <a:pPr algn="l"/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5FEE63A6-61FD-4EB7-B97A-395F86E28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325447" y="219644"/>
            <a:ext cx="3740074" cy="2805056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8161788C-94D4-47C1-87E5-E7E6990EC9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764606" y="3924647"/>
            <a:ext cx="3859757" cy="289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44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157094" y="568537"/>
            <a:ext cx="2952328" cy="1224136"/>
          </a:xfrm>
        </p:spPr>
        <p:txBody>
          <a:bodyPr>
            <a:normAutofit/>
          </a:bodyPr>
          <a:lstStyle/>
          <a:p>
            <a:r>
              <a:rPr lang="pl-PL" dirty="0"/>
              <a:t>Skutki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478297" y="1823539"/>
            <a:ext cx="9793198" cy="3469260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pl-PL" dirty="0"/>
              <a:t>Powtarzający się aktorzy (głównie instytucje z dużych miast)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pl-PL" dirty="0"/>
              <a:t>Niewielka ilość beneficjentów z małych miejscowości 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pl-PL" dirty="0"/>
              <a:t>Drastyczne ograniczenie dostępności środków </a:t>
            </a:r>
            <a:r>
              <a:rPr lang="pl-PL" dirty="0" err="1"/>
              <a:t>Interreg</a:t>
            </a:r>
            <a:r>
              <a:rPr lang="pl-PL" dirty="0"/>
              <a:t> dla III sektora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pl-PL" dirty="0"/>
              <a:t>Utrata przez program </a:t>
            </a:r>
            <a:r>
              <a:rPr lang="pl-PL" dirty="0" err="1"/>
              <a:t>Interreg</a:t>
            </a:r>
            <a:r>
              <a:rPr lang="pl-PL" dirty="0"/>
              <a:t> </a:t>
            </a:r>
            <a:r>
              <a:rPr lang="pl-PL" dirty="0" err="1"/>
              <a:t>Płd.Bałtyk</a:t>
            </a:r>
            <a:r>
              <a:rPr lang="pl-PL" dirty="0"/>
              <a:t> charakteru transgranicznego 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endParaRPr lang="pl-PL" dirty="0"/>
          </a:p>
          <a:p>
            <a:pPr algn="l"/>
            <a:endParaRPr lang="pl-PL" dirty="0"/>
          </a:p>
          <a:p>
            <a:pPr algn="l"/>
            <a:endParaRPr lang="pl-PL" dirty="0"/>
          </a:p>
          <a:p>
            <a:pPr algn="l"/>
            <a:endParaRPr lang="pl-PL" dirty="0"/>
          </a:p>
          <a:p>
            <a:pPr algn="l"/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5E825F9-F7A0-492B-8303-B7B0B81D9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271494" y="693913"/>
            <a:ext cx="2963394" cy="251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8257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6.4|2.8|5.7|1.7|1.7|0.8|1.5|3.1"/>
</p:tagLst>
</file>

<file path=ppt/theme/theme1.xml><?xml version="1.0" encoding="utf-8"?>
<a:theme xmlns:a="http://schemas.openxmlformats.org/drawingml/2006/main" name="2_Tema di Office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i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27753</TotalTime>
  <Words>404</Words>
  <Application>Microsoft Office PowerPoint</Application>
  <PresentationFormat>Niestandardowy</PresentationFormat>
  <Paragraphs>99</Paragraphs>
  <Slides>15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15</vt:i4>
      </vt:variant>
    </vt:vector>
  </HeadingPairs>
  <TitlesOfParts>
    <vt:vector size="24" baseType="lpstr">
      <vt:lpstr>Microsoft YaHei</vt:lpstr>
      <vt:lpstr>Arial</vt:lpstr>
      <vt:lpstr>Calibri</vt:lpstr>
      <vt:lpstr>Segoe UI</vt:lpstr>
      <vt:lpstr>Times New Roman</vt:lpstr>
      <vt:lpstr>Verdana</vt:lpstr>
      <vt:lpstr>Wingdings</vt:lpstr>
      <vt:lpstr>2_Tema di Office</vt:lpstr>
      <vt:lpstr>Custom Design</vt:lpstr>
      <vt:lpstr>Prezentacja programu PowerPoint</vt:lpstr>
      <vt:lpstr>O nas kilka słów</vt:lpstr>
      <vt:lpstr>Prezentacja programu PowerPoint</vt:lpstr>
      <vt:lpstr>O Euroregionie Bałtyk</vt:lpstr>
      <vt:lpstr> Członkowie Euroregionu Bałtyk </vt:lpstr>
      <vt:lpstr>Istniejące instrumenty bieżącej perspektywy 2014-2020</vt:lpstr>
      <vt:lpstr>Istniejące instrumenty bieżącej perspektywy 2014-2020</vt:lpstr>
      <vt:lpstr>Bariery </vt:lpstr>
      <vt:lpstr>Skutki</vt:lpstr>
      <vt:lpstr>Stowarzyszenie i Euroregion czyli co możemy zrobić</vt:lpstr>
      <vt:lpstr>Międzynarodowe sieci współpracy </vt:lpstr>
      <vt:lpstr>Projekty Euroregionu Bałtyk</vt:lpstr>
      <vt:lpstr>Projekty własne Stowarzyszenia</vt:lpstr>
      <vt:lpstr>Projekt SB PIN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Daria</cp:lastModifiedBy>
  <cp:revision>970</cp:revision>
  <cp:lastPrinted>2017-11-29T13:17:12Z</cp:lastPrinted>
  <dcterms:created xsi:type="dcterms:W3CDTF">2014-01-02T12:02:07Z</dcterms:created>
  <dcterms:modified xsi:type="dcterms:W3CDTF">2020-10-02T05:40:09Z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Personalizzato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16</vt:i4>
  </property>
</Properties>
</file>