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74" r:id="rId4"/>
    <p:sldId id="269" r:id="rId5"/>
    <p:sldId id="277" r:id="rId6"/>
    <p:sldId id="276" r:id="rId7"/>
    <p:sldId id="270" r:id="rId8"/>
    <p:sldId id="271" r:id="rId9"/>
    <p:sldId id="272" r:id="rId10"/>
    <p:sldId id="268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Střední styl 4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Střední styl 4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2C9A5-76D7-4269-9309-712CBA3CCA09}" type="datetimeFigureOut">
              <a:rPr lang="cs-CZ" smtClean="0"/>
              <a:t>29.09.2020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BBE31-6ED2-41D4-8F14-0430D5EC75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93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752D7-5B16-4A11-BB62-848334924F10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90554"/>
      </p:ext>
    </p:extLst>
  </p:cSld>
  <p:clrMapOvr>
    <a:masterClrMapping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04C62-EA03-4CD6-B01F-F38672F6C64C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54622"/>
      </p:ext>
    </p:extLst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31C37-60B9-4BC3-85AF-244B6D374FEB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77447"/>
      </p:ext>
    </p:extLst>
  </p:cSld>
  <p:clrMapOvr>
    <a:masterClrMapping/>
  </p:clrMapOvr>
  <p:transition spd="med"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l-PL" noProof="0"/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00F86-4D71-44ED-980A-E63007040004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18938"/>
      </p:ext>
    </p:extLst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t="6828" r="1595" b="76808"/>
          <a:stretch>
            <a:fillRect/>
          </a:stretch>
        </p:blipFill>
        <p:spPr bwMode="auto">
          <a:xfrm>
            <a:off x="0" y="0"/>
            <a:ext cx="914400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E787-788B-4393-8655-355AFDFF2CEC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23512"/>
      </p:ext>
    </p:extLst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DAD17-572E-43FB-A39E-CEBCC0DF699F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25623"/>
      </p:ext>
    </p:extLst>
  </p:cSld>
  <p:clrMapOvr>
    <a:masterClrMapping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05407-836D-49EC-BC5D-02EA75C23C75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435027"/>
      </p:ext>
    </p:extLst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D21B-6CCC-4821-B70A-88691F6EA9A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04659"/>
      </p:ext>
    </p:extLst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43DBA-EA90-4EAD-AAEF-841E85251DC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4573"/>
      </p:ext>
    </p:extLst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767A-B02D-44EC-8332-17A18CC0DAFE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820202"/>
      </p:ext>
    </p:extLst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6EEFE-533A-4AF3-A617-139B1046F2F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11972"/>
      </p:ext>
    </p:extLst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21169-0DDE-4B05-930F-B7106C880A0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111630"/>
      </p:ext>
    </p:extLst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240644" name="Rectangle 4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240645" name="Rectangle 5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240646" name="Rectangle 6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5EC4CB-C30A-474A-AEA0-F7793CAB282B}" type="slidenum">
              <a:rPr lang="pl-PL" altLang="pl-PL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pl-PL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66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wheel spokes="2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5.jpeg"/><Relationship Id="rId7" Type="http://schemas.openxmlformats.org/officeDocument/2006/relationships/image" Target="../media/image9.png"/><Relationship Id="rId12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Relationship Id="rId14" Type="http://schemas.openxmlformats.org/officeDocument/2006/relationships/image" Target="../media/image1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tiff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-15875" y="2060575"/>
            <a:ext cx="9144000" cy="35394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4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Euroregiony a programy přeshraniční spolupráce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4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v České republice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4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Euroregiony i programy </a:t>
            </a:r>
            <a:r>
              <a:rPr lang="cs-CZ" altLang="pl-PL" sz="24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współpracy</a:t>
            </a:r>
            <a:r>
              <a:rPr lang="cs-CZ" altLang="pl-PL" sz="24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cs-CZ" altLang="pl-PL" sz="24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transgranicznej</a:t>
            </a:r>
            <a:r>
              <a:rPr lang="cs-CZ" altLang="pl-PL" sz="24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4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w Republice </a:t>
            </a:r>
            <a:r>
              <a:rPr lang="cs-CZ" altLang="pl-PL" sz="24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Czeskiej</a:t>
            </a: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3276600" y="5373688"/>
            <a:ext cx="2519363" cy="92333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cs-CZ" b="1" dirty="0">
              <a:solidFill>
                <a:srgbClr val="333399">
                  <a:lumMod val="75000"/>
                </a:srgbClr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cs-CZ" b="1" dirty="0">
              <a:solidFill>
                <a:srgbClr val="333399">
                  <a:lumMod val="75000"/>
                </a:srgbClr>
              </a:solidFill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cs-CZ" b="1" dirty="0">
                <a:solidFill>
                  <a:srgbClr val="333399">
                    <a:lumMod val="75000"/>
                  </a:srgbClr>
                </a:solidFill>
                <a:ea typeface="Arial Unicode MS" pitchFamily="34" charset="-128"/>
                <a:cs typeface="Arial Unicode MS" pitchFamily="34" charset="-128"/>
              </a:rPr>
              <a:t>Racibórz, 2. 10. 2020</a:t>
            </a:r>
          </a:p>
        </p:txBody>
      </p:sp>
      <p:pic>
        <p:nvPicPr>
          <p:cNvPr id="4102" name="Picture 6" descr="C:\Users\Jana\Documents\Cíl 2\Přeshraniční spolupráce\FM\Projekty\Vlastní\Propagace přeshraniční spolupráce\Aktivity\Fórum\Prezentace\Obrázky\07276c42017cab08d40e5a50c8818baaf59b2a56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068290"/>
            <a:ext cx="528637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586682"/>
      </p:ext>
    </p:extLst>
  </p:cSld>
  <p:clrMapOvr>
    <a:masterClrMapping/>
  </p:clrMapOvr>
  <p:transition spd="med">
    <p:wheel spokes="2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-15875" y="2060575"/>
            <a:ext cx="9144000" cy="53860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altLang="pl-PL" sz="4400" b="1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Děkuji za pozornost.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sz="4400" b="1" dirty="0" err="1">
                <a:solidFill>
                  <a:srgbClr val="002060"/>
                </a:solidFill>
              </a:rPr>
              <a:t>Dziękuję</a:t>
            </a:r>
            <a:r>
              <a:rPr lang="cs-CZ" sz="4400" b="1" dirty="0">
                <a:solidFill>
                  <a:srgbClr val="002060"/>
                </a:solidFill>
              </a:rPr>
              <a:t> za </a:t>
            </a:r>
            <a:r>
              <a:rPr lang="cs-CZ" sz="4400" b="1" dirty="0" err="1">
                <a:solidFill>
                  <a:srgbClr val="002060"/>
                </a:solidFill>
              </a:rPr>
              <a:t>uwagę</a:t>
            </a:r>
            <a:r>
              <a:rPr lang="cs-CZ" sz="4400" b="1" dirty="0">
                <a:solidFill>
                  <a:srgbClr val="002060"/>
                </a:solidFill>
              </a:rPr>
              <a:t>.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2000" b="1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>
              <a:buFont typeface="Wingdings" pitchFamily="2" charset="2"/>
              <a:buNone/>
            </a:pPr>
            <a:r>
              <a:rPr lang="cs-CZ" altLang="cs-CZ" sz="2000" dirty="0"/>
              <a:t>Jana Novotná Galuszková</a:t>
            </a:r>
          </a:p>
          <a:p>
            <a:pPr algn="ctr">
              <a:buFont typeface="Wingdings" pitchFamily="2" charset="2"/>
              <a:buNone/>
            </a:pPr>
            <a:r>
              <a:rPr lang="cs-CZ" altLang="cs-CZ" sz="2000" dirty="0"/>
              <a:t>tajemnice / </a:t>
            </a:r>
            <a:r>
              <a:rPr lang="cs-CZ" altLang="cs-CZ" sz="2000" dirty="0" err="1"/>
              <a:t>sekretarz</a:t>
            </a:r>
            <a:r>
              <a:rPr lang="cs-CZ" altLang="cs-CZ" sz="2000" dirty="0"/>
              <a:t> Euroregionu Silesia – CZ</a:t>
            </a:r>
          </a:p>
          <a:p>
            <a:pPr algn="ctr">
              <a:buFont typeface="Wingdings" pitchFamily="2" charset="2"/>
              <a:buNone/>
            </a:pPr>
            <a:r>
              <a:rPr lang="cs-CZ" altLang="cs-CZ" sz="2000" dirty="0"/>
              <a:t>hlavní manažer Fondu </a:t>
            </a:r>
            <a:r>
              <a:rPr lang="cs-CZ" altLang="cs-CZ" sz="2000" dirty="0" err="1"/>
              <a:t>mikroprojektů</a:t>
            </a:r>
            <a:r>
              <a:rPr lang="cs-CZ" altLang="cs-CZ" sz="2000" dirty="0"/>
              <a:t> / </a:t>
            </a:r>
            <a:r>
              <a:rPr lang="cs-CZ" altLang="cs-CZ" sz="2000" dirty="0" err="1"/>
              <a:t>główny</a:t>
            </a:r>
            <a:r>
              <a:rPr lang="cs-CZ" altLang="cs-CZ" sz="2000" dirty="0"/>
              <a:t> </a:t>
            </a:r>
            <a:r>
              <a:rPr lang="cs-CZ" altLang="cs-CZ" sz="2000" dirty="0" err="1"/>
              <a:t>menadżer</a:t>
            </a:r>
            <a:r>
              <a:rPr lang="cs-CZ" altLang="cs-CZ" sz="2000" dirty="0"/>
              <a:t> </a:t>
            </a:r>
            <a:r>
              <a:rPr lang="cs-CZ" altLang="cs-CZ" sz="2000" dirty="0" err="1"/>
              <a:t>Funduszu</a:t>
            </a:r>
            <a:r>
              <a:rPr lang="cs-CZ" altLang="cs-CZ" sz="2000" dirty="0"/>
              <a:t> </a:t>
            </a:r>
            <a:r>
              <a:rPr lang="cs-CZ" altLang="cs-CZ" sz="2000" dirty="0" err="1"/>
              <a:t>mikroprojektów</a:t>
            </a:r>
            <a:endParaRPr lang="cs-CZ" altLang="cs-CZ" sz="2000" dirty="0"/>
          </a:p>
          <a:p>
            <a:pPr algn="ctr">
              <a:buFont typeface="Wingdings" pitchFamily="2" charset="2"/>
              <a:buNone/>
            </a:pPr>
            <a:r>
              <a:rPr lang="cs-CZ" altLang="cs-CZ" sz="2000" dirty="0"/>
              <a:t>Horní náměstí 69, 746 01 Opava, Česká republika</a:t>
            </a:r>
          </a:p>
          <a:p>
            <a:pPr algn="ctr">
              <a:buFont typeface="Wingdings" pitchFamily="2" charset="2"/>
              <a:buNone/>
            </a:pPr>
            <a:r>
              <a:rPr lang="cs-CZ" altLang="cs-CZ" sz="2000" dirty="0"/>
              <a:t>Tel.: +420 553 756 220, +420 606 732 270</a:t>
            </a:r>
          </a:p>
          <a:p>
            <a:pPr algn="ctr">
              <a:buFont typeface="Wingdings" pitchFamily="2" charset="2"/>
              <a:buNone/>
            </a:pPr>
            <a:r>
              <a:rPr lang="cs-CZ" altLang="cs-CZ" sz="2000" dirty="0"/>
              <a:t>      e-mail: </a:t>
            </a:r>
            <a:r>
              <a:rPr lang="cs-CZ" altLang="cs-CZ" sz="2000" u="sng" dirty="0"/>
              <a:t>jana.galuszkova@opava-city.cz</a:t>
            </a:r>
          </a:p>
          <a:p>
            <a:pPr algn="ctr">
              <a:buFont typeface="Wingdings" pitchFamily="2" charset="2"/>
              <a:buNone/>
            </a:pPr>
            <a:r>
              <a:rPr lang="cs-CZ" altLang="cs-CZ" sz="2000" u="sng" dirty="0"/>
              <a:t>www.euroregion-silesia.cz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4400" b="1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269673"/>
      </p:ext>
    </p:extLst>
  </p:cSld>
  <p:clrMapOvr>
    <a:masterClrMapping/>
  </p:clrMapOvr>
  <p:transition spd="med">
    <p:wheel spokes="2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C:\Users\Jana\Documents\Cíl 2\Přeshraniční spolupráce\FM\Projekty\Vlastní\Propagace přeshraniční spolupráce\Aktivity\Fórum\Prezentace\slepa_mapa_ceska_nahle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844824"/>
            <a:ext cx="8448000" cy="475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91294"/>
      </p:ext>
    </p:extLst>
  </p:cSld>
  <p:clrMapOvr>
    <a:masterClrMapping/>
  </p:clrMapOvr>
  <p:transition spd="med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107504" y="1642228"/>
            <a:ext cx="9144000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13 Euroregionů v České republice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13 </a:t>
            </a:r>
            <a:r>
              <a:rPr lang="cs-CZ" altLang="pl-PL" sz="36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Euroregionów</a:t>
            </a: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 w Republice </a:t>
            </a:r>
            <a:r>
              <a:rPr lang="cs-CZ" altLang="pl-PL" sz="36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Czeskiej</a:t>
            </a:r>
            <a:endParaRPr lang="cs-CZ" altLang="pl-PL" sz="3600" b="1" u="sng" dirty="0">
              <a:solidFill>
                <a:srgbClr val="FF0000"/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4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4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cs-CZ" altLang="pl-PL" sz="2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266" name="Picture 2" descr="C:\Users\Jana\Documents\Cíl 2\Přeshraniční spolupráce\FM\Projekty\Vlastní\Propagace přeshraniční spolupráce\Aktivity\Fórum\Prezentace\Obrázky\unname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503" y="4543619"/>
            <a:ext cx="2241731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Jana\Documents\Cíl 2\Přeshraniční spolupráce\FM\Projekty\Vlastní\Propagace přeshraniční spolupráce\Aktivity\Fórum\Prezentace\Obrázky\Loga ER\Glacensi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323" y="5661248"/>
            <a:ext cx="1025093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ana\Documents\Propagace\Logo ERS\Nové logo 2009\Barevné\Logo Euroregion Silesia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1946" y="3789128"/>
            <a:ext cx="1764000" cy="17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Jana\Documents\Cíl 2\Přeshraniční spolupráce\FM\Projekty\Vlastní\Propagace přeshraniční spolupráce\Aktivity\Fórum\Prezentace\Obrázky\Loga ER\logo-silva-nortica-cmyk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1714" y="3592925"/>
            <a:ext cx="744063" cy="86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Jana\Documents\Cíl 2\Přeshraniční spolupráce\FM\Projekty\Vlastní\Propagace přeshraniční spolupráce\Aktivity\Fórum\Prezentace\Obrázky\Loga ER\Nisa.pn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9324" y="5643248"/>
            <a:ext cx="2924713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Jana\Documents\Cíl 2\Přeshraniční spolupráce\FM\Projekty\Vlastní\Propagace přeshraniční spolupráce\Aktivity\Fórum\Prezentace\Obrázky\Loga ER\TS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3575066"/>
            <a:ext cx="677120" cy="8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Logo ER P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699" y="3170354"/>
            <a:ext cx="758608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4" descr="logo euroregion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8614" y="3192478"/>
            <a:ext cx="1490663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71" name="Picture 7" descr="C:\Users\Jana\Documents\Cíl 2\Přeshraniční spolupráce\FM\Projekty\Vlastní\Propagace přeshraniční spolupráce\Aktivity\Fórum\Prezentace\Obrázky\Loga ER\Labe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4425336"/>
            <a:ext cx="2285618" cy="9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2" name="Picture 8" descr="C:\Users\Jana\Documents\Cíl 2\Přeshraniční spolupráce\FM\Projekty\Vlastní\Propagace přeshraniční spolupráce\Aktivity\Fórum\Prezentace\Obrázky\Loga ER\logo-bile-karpaty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3746" y="5515619"/>
            <a:ext cx="1080924" cy="11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C:\Users\Jana\Documents\Cíl 2\Přeshraniční spolupráce\FM\Projekty\Vlastní\Propagace přeshraniční spolupráce\Aktivity\Fórum\Prezentace\Obrázky\Loga ER\Šumava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3011833"/>
            <a:ext cx="2319916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4" name="Picture 10" descr="C:\Users\Jana\Documents\Cíl 2\Přeshraniční spolupráce\FM\Projekty\Vlastní\Propagace přeshraniční spolupráce\Aktivity\Fórum\Prezentace\Obrázky\Loga ER\logo-Euregia-Egrensis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9725" y="5553128"/>
            <a:ext cx="890201" cy="9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908293"/>
      </p:ext>
    </p:extLst>
  </p:cSld>
  <p:clrMapOvr>
    <a:masterClrMapping/>
  </p:clrMapOvr>
  <p:transition spd="med"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Jana\Documents\Cíl 2\Přeshraniční spolupráce\FM\Projekty\Vlastní\Propagace přeshraniční spolupráce\Aktivity\Fórum\Prezentace\Obrázky\39-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78000"/>
            <a:ext cx="9165601" cy="64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777916"/>
      </p:ext>
    </p:extLst>
  </p:cSld>
  <p:clrMapOvr>
    <a:masterClrMapping/>
  </p:clrMapOvr>
  <p:transition spd="med">
    <p:wheel spokes="2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784257"/>
              </p:ext>
            </p:extLst>
          </p:nvPr>
        </p:nvGraphicFramePr>
        <p:xfrm>
          <a:off x="467543" y="1761937"/>
          <a:ext cx="8136905" cy="4619307"/>
        </p:xfrm>
        <a:graphic>
          <a:graphicData uri="http://schemas.openxmlformats.org/drawingml/2006/table">
            <a:tbl>
              <a:tblPr firstRow="1" firstCol="1" bandRow="1">
                <a:tableStyleId>{616DA210-FB5B-4158-B5E0-FEB733F419BA}</a:tableStyleId>
              </a:tblPr>
              <a:tblGrid>
                <a:gridCol w="5909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145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659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08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Název euroregionu / </a:t>
                      </a:r>
                      <a:r>
                        <a:rPr lang="cs-CZ" sz="1200" dirty="0" err="1">
                          <a:effectLst/>
                        </a:rPr>
                        <a:t>Nazwa</a:t>
                      </a:r>
                      <a:r>
                        <a:rPr lang="cs-CZ" sz="1200" dirty="0">
                          <a:effectLst/>
                        </a:rPr>
                        <a:t> euroregionu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chemeClr val="tx1"/>
                          </a:solidFill>
                          <a:effectLst/>
                        </a:rPr>
                        <a:t>Rok založení / Rok </a:t>
                      </a:r>
                      <a:r>
                        <a:rPr lang="cs-CZ" sz="1200" dirty="0" err="1">
                          <a:solidFill>
                            <a:schemeClr val="tx1"/>
                          </a:solidFill>
                          <a:effectLst/>
                        </a:rPr>
                        <a:t>założenia</a:t>
                      </a:r>
                      <a:r>
                        <a:rPr lang="cs-CZ" sz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cs-CZ" sz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cs-CZ" sz="12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Státy</a:t>
                      </a:r>
                      <a:r>
                        <a:rPr lang="cs-CZ" sz="1200" baseline="0" dirty="0">
                          <a:effectLst/>
                        </a:rPr>
                        <a:t> / </a:t>
                      </a:r>
                      <a:r>
                        <a:rPr lang="cs-CZ" sz="1200" baseline="0" dirty="0" err="1">
                          <a:effectLst/>
                        </a:rPr>
                        <a:t>Państwa</a:t>
                      </a:r>
                      <a:r>
                        <a:rPr lang="cs-CZ" sz="1200" dirty="0">
                          <a:effectLst/>
                        </a:rPr>
                        <a:t> 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Nisa / </a:t>
                      </a:r>
                      <a:r>
                        <a:rPr lang="cs-CZ" sz="1200" u="none" strike="noStrike" dirty="0" err="1">
                          <a:effectLst/>
                        </a:rPr>
                        <a:t>Neisse</a:t>
                      </a:r>
                      <a:r>
                        <a:rPr lang="cs-CZ" sz="1200" u="none" strike="noStrike" dirty="0">
                          <a:effectLst/>
                        </a:rPr>
                        <a:t> / Nysa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1991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DE /PL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Glacensis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1996</a:t>
                      </a:r>
                      <a:endParaRPr lang="cs-CZ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PL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Praděd / Pradziad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1998</a:t>
                      </a:r>
                      <a:endParaRPr lang="cs-CZ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PL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Silesia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1998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PL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52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Těšínské Slezsko / Śląsk Cieszyński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1998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PL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Beskydy / Beskidy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2000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PL / SK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Bílé Karpaty / </a:t>
                      </a:r>
                      <a:r>
                        <a:rPr lang="cs-CZ" sz="1200" u="none" strike="noStrike" dirty="0" err="1">
                          <a:effectLst/>
                        </a:rPr>
                        <a:t>Biele</a:t>
                      </a:r>
                      <a:r>
                        <a:rPr lang="cs-CZ" sz="1200" u="none" strike="noStrike" dirty="0">
                          <a:effectLst/>
                        </a:rPr>
                        <a:t> Karpaty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2000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SK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467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Pomoraví - </a:t>
                      </a:r>
                      <a:r>
                        <a:rPr lang="cs-CZ" sz="1200" u="none" strike="noStrike" dirty="0" err="1">
                          <a:effectLst/>
                        </a:rPr>
                        <a:t>Weinviertel</a:t>
                      </a:r>
                      <a:r>
                        <a:rPr lang="cs-CZ" sz="1200" u="none" strike="noStrike" dirty="0">
                          <a:effectLst/>
                        </a:rPr>
                        <a:t> - </a:t>
                      </a:r>
                      <a:r>
                        <a:rPr lang="cs-CZ" sz="1200" u="none" strike="noStrike" dirty="0" err="1">
                          <a:effectLst/>
                        </a:rPr>
                        <a:t>Zahorie</a:t>
                      </a:r>
                      <a:r>
                        <a:rPr lang="cs-CZ" sz="1200" u="none" strike="noStrike" dirty="0">
                          <a:effectLst/>
                        </a:rPr>
                        <a:t> / </a:t>
                      </a:r>
                      <a:r>
                        <a:rPr lang="cs-CZ" sz="1200" u="none" strike="noStrike" dirty="0" err="1">
                          <a:effectLst/>
                        </a:rPr>
                        <a:t>Weinviertel</a:t>
                      </a:r>
                      <a:r>
                        <a:rPr lang="cs-CZ" sz="1200" u="none" strike="noStrike" dirty="0">
                          <a:effectLst/>
                        </a:rPr>
                        <a:t> - </a:t>
                      </a:r>
                      <a:r>
                        <a:rPr lang="cs-CZ" sz="1200" u="none" strike="noStrike" dirty="0" err="1">
                          <a:effectLst/>
                        </a:rPr>
                        <a:t>Südmähren</a:t>
                      </a:r>
                      <a:r>
                        <a:rPr lang="cs-CZ" sz="1200" u="none" strike="noStrike" dirty="0">
                          <a:effectLst/>
                        </a:rPr>
                        <a:t> - </a:t>
                      </a:r>
                      <a:r>
                        <a:rPr lang="cs-CZ" sz="1200" u="none" strike="noStrike" dirty="0" err="1">
                          <a:effectLst/>
                        </a:rPr>
                        <a:t>Westslowakei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1999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SK / AT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Silva </a:t>
                      </a:r>
                      <a:r>
                        <a:rPr lang="cs-CZ" sz="1200" u="none" strike="noStrike" dirty="0" err="1">
                          <a:effectLst/>
                        </a:rPr>
                        <a:t>Nortica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2002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AT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Šumava - Bavorský les / </a:t>
                      </a:r>
                      <a:r>
                        <a:rPr lang="cs-CZ" sz="1200" u="none" strike="noStrike" dirty="0" err="1">
                          <a:effectLst/>
                        </a:rPr>
                        <a:t>Bayerischer</a:t>
                      </a:r>
                      <a:r>
                        <a:rPr lang="cs-CZ" sz="1200" u="none" strike="noStrike" dirty="0">
                          <a:effectLst/>
                        </a:rPr>
                        <a:t> </a:t>
                      </a:r>
                      <a:r>
                        <a:rPr lang="cs-CZ" sz="1200" u="none" strike="noStrike" dirty="0" err="1">
                          <a:effectLst/>
                        </a:rPr>
                        <a:t>Wald</a:t>
                      </a:r>
                      <a:r>
                        <a:rPr lang="cs-CZ" sz="1200" u="none" strike="noStrike" dirty="0">
                          <a:effectLst/>
                        </a:rPr>
                        <a:t> - </a:t>
                      </a:r>
                      <a:r>
                        <a:rPr lang="cs-CZ" sz="1200" u="none" strike="noStrike" dirty="0" err="1">
                          <a:effectLst/>
                        </a:rPr>
                        <a:t>Böhmerwald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1993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AT/ DE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Egrensis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1993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DE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Krušnohoří / </a:t>
                      </a:r>
                      <a:r>
                        <a:rPr lang="cs-CZ" sz="1200" u="none" strike="noStrike" dirty="0" err="1">
                          <a:effectLst/>
                        </a:rPr>
                        <a:t>Erzgebirge</a:t>
                      </a:r>
                      <a:r>
                        <a:rPr lang="cs-CZ" sz="1200" u="none" strike="noStrike" dirty="0">
                          <a:effectLst/>
                        </a:rPr>
                        <a:t> 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1992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DE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893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u="none" strike="noStrike" dirty="0">
                          <a:effectLst/>
                        </a:rPr>
                        <a:t>Labe / Elbe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1992</a:t>
                      </a:r>
                      <a:endParaRPr lang="cs-CZ" sz="110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CZ / DE</a:t>
                      </a:r>
                      <a:endParaRPr lang="cs-CZ" sz="1100" dirty="0">
                        <a:solidFill>
                          <a:schemeClr val="tx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9525" marR="9525" marT="9525" marB="9525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11310"/>
      </p:ext>
    </p:extLst>
  </p:cSld>
  <p:clrMapOvr>
    <a:masterClrMapping/>
  </p:clrMapOvr>
  <p:transition spd="med">
    <p:wheel spokes="2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3578" y="1556575"/>
            <a:ext cx="5277185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-15875" y="2060575"/>
            <a:ext cx="9144000" cy="3847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Programy přeshraniční spolupráce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v České republice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Programy </a:t>
            </a:r>
            <a:r>
              <a:rPr lang="cs-CZ" altLang="pl-PL" sz="36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współpracy</a:t>
            </a: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cs-CZ" altLang="pl-PL" sz="36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transgranicznej</a:t>
            </a: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w Republice </a:t>
            </a:r>
            <a:r>
              <a:rPr lang="cs-CZ" altLang="pl-PL" sz="3600" b="1" u="sng" dirty="0" err="1">
                <a:solidFill>
                  <a:srgbClr val="333399">
                    <a:lumMod val="75000"/>
                  </a:srgbClr>
                </a:solidFill>
                <a:latin typeface="Arial"/>
                <a:ea typeface="Arial Unicode MS" pitchFamily="34" charset="-128"/>
                <a:cs typeface="Arial Unicode MS" pitchFamily="34" charset="-128"/>
              </a:rPr>
              <a:t>Czeskiej</a:t>
            </a:r>
            <a:endParaRPr lang="cs-CZ" altLang="pl-PL" sz="36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4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4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cs-CZ" altLang="pl-PL" sz="2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" name="Obrázek 3" descr="E:\Studijní opora\Studijní opora\Podklady\Obrázky\Logo Sasko-CZ\SNCZ2020_Zusatz_RGB_150dpi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668877"/>
            <a:ext cx="1284605" cy="982345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Obrázek 4" descr="E:\Studijní opora\Studijní opora\Podklady\Obrázky\Logo Bavorsko-CZ\Logos_in_Farbe_Loga_barevna_BY-CZ_2014-2020\Print_Tisk\Programmlogo_Text_Logo_programu_text\ETZ + Text_D+CZ_cmyk.t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175" y="4724778"/>
            <a:ext cx="2814955" cy="95758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Obrázek 5" descr="E:\Studijní opora\Studijní opora\Podklady\Obrázky\Logo AT-CZ\With Fund\CZ with fund\interreg_Rakousko_Ceska_Republika_CZ\interreg_Rakousko_Ceska_Republika_RGB.pn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668877"/>
            <a:ext cx="2556510" cy="122174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Obrázek 6" descr="E:\Studijní opora\Studijní opora\Podklady\Obrázky\Logo SK-CZ\logo_IRRVA_2014-20.jpg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6017077"/>
            <a:ext cx="4805680" cy="55054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135662384"/>
      </p:ext>
    </p:extLst>
  </p:cSld>
  <p:clrMapOvr>
    <a:masterClrMapping/>
  </p:clrMapOvr>
  <p:transition spd="med">
    <p:wheel spokes="2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C:\Users\Jana\Documents\Cíl 2\Přeshraniční spolupráce\FM\Projekty\Vlastní\Propagace přeshraniční spolupráce\Aktivity\Fórum\Prezentace\Prehled-uzemi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0"/>
            <a:ext cx="7557739" cy="687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4914763"/>
      </p:ext>
    </p:extLst>
  </p:cSld>
  <p:clrMapOvr>
    <a:masterClrMapping/>
  </p:clrMapOvr>
  <p:transition spd="med">
    <p:wheel spokes="2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Users\Jana\Documents\Cíl 2\Přeshraniční spolupráce\FM\Projekty\Vlastní\Propagace přeshraniční spolupráce\Aktivity\Fórum\Prezentace\preshranicni-spoluprace-zm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67" y="1844824"/>
            <a:ext cx="9144000" cy="449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3354813"/>
      </p:ext>
    </p:extLst>
  </p:cSld>
  <p:clrMapOvr>
    <a:masterClrMapping/>
  </p:clrMapOvr>
  <p:transition spd="med">
    <p:wheel spokes="2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ulk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1763457"/>
              </p:ext>
            </p:extLst>
          </p:nvPr>
        </p:nvGraphicFramePr>
        <p:xfrm>
          <a:off x="179512" y="1124744"/>
          <a:ext cx="8712967" cy="5652181"/>
        </p:xfrm>
        <a:graphic>
          <a:graphicData uri="http://schemas.openxmlformats.org/drawingml/2006/table">
            <a:tbl>
              <a:tblPr firstRow="1" firstCol="1" bandRow="1">
                <a:tableStyleId>{C4B1156A-380E-4F78-BDF5-A606A8083BF9}</a:tableStyleId>
              </a:tblPr>
              <a:tblGrid>
                <a:gridCol w="3056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557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0039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752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</a:rPr>
                        <a:t>CZ název programu 2014-2020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CZ </a:t>
                      </a:r>
                      <a:r>
                        <a:rPr lang="cs-CZ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nazwa</a:t>
                      </a:r>
                      <a:r>
                        <a:rPr lang="cs-CZ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programu 2014-2020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</a:rPr>
                        <a:t>CZ název Fondu 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</a:rPr>
                        <a:t>CZ </a:t>
                      </a:r>
                      <a:r>
                        <a:rPr lang="cs-CZ" sz="1200" dirty="0" err="1">
                          <a:effectLst/>
                          <a:latin typeface="+mn-lt"/>
                        </a:rPr>
                        <a:t>nazwa</a:t>
                      </a:r>
                      <a:r>
                        <a:rPr lang="cs-CZ" sz="1200" dirty="0">
                          <a:effectLst/>
                          <a:latin typeface="+mn-lt"/>
                        </a:rPr>
                        <a:t> </a:t>
                      </a:r>
                      <a:r>
                        <a:rPr lang="cs-CZ" sz="1200" dirty="0" err="1">
                          <a:effectLst/>
                          <a:latin typeface="+mn-lt"/>
                        </a:rPr>
                        <a:t>Funduszu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  <a:latin typeface="+mn-lt"/>
                        </a:rPr>
                        <a:t>Správci Fondu (na české straně)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Zarządzający</a:t>
                      </a:r>
                      <a:r>
                        <a:rPr lang="cs-CZ" sz="120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20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Funduszem</a:t>
                      </a:r>
                      <a:r>
                        <a:rPr lang="cs-CZ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(po </a:t>
                      </a:r>
                      <a:r>
                        <a:rPr lang="cs-CZ" sz="1200" baseline="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czeskiej</a:t>
                      </a:r>
                      <a:r>
                        <a:rPr lang="cs-CZ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cs-CZ" sz="1200" baseline="0" dirty="0" err="1">
                          <a:effectLst/>
                          <a:latin typeface="+mn-lt"/>
                          <a:ea typeface="Calibri"/>
                          <a:cs typeface="Times New Roman"/>
                        </a:rPr>
                        <a:t>stronie</a:t>
                      </a:r>
                      <a:r>
                        <a:rPr lang="cs-CZ" sz="1200" baseline="0" dirty="0">
                          <a:effectLst/>
                          <a:latin typeface="+mn-lt"/>
                          <a:ea typeface="Calibri"/>
                          <a:cs typeface="Times New Roman"/>
                        </a:rPr>
                        <a:t>)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0889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err="1">
                          <a:effectLst/>
                        </a:rPr>
                        <a:t>Interreg</a:t>
                      </a:r>
                      <a:r>
                        <a:rPr lang="cs-CZ" sz="1200" dirty="0">
                          <a:effectLst/>
                        </a:rPr>
                        <a:t> V-A Česká republika – Polsko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C00000"/>
                          </a:solidFill>
                          <a:effectLst/>
                        </a:rPr>
                        <a:t>226,22 mil. EUR</a:t>
                      </a:r>
                      <a:endParaRPr lang="cs-CZ" sz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Fond </a:t>
                      </a:r>
                      <a:r>
                        <a:rPr lang="cs-CZ" sz="1200" dirty="0" err="1">
                          <a:effectLst/>
                        </a:rPr>
                        <a:t>mikroprojektů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Nisa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Glacensis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Praděd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Silesia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Těšínské Slezsko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Beskydy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970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Program spolupráce Svobodný stát Sasko - Česká republika 2014-2020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C00000"/>
                          </a:solidFill>
                          <a:effectLst/>
                        </a:rPr>
                        <a:t>157,96 mil. EUR</a:t>
                      </a:r>
                      <a:endParaRPr lang="cs-CZ" sz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Fond malých projektů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Nisa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Labe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Krušnohoří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EUREGIO Egrensis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7066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Program přeshraniční spolupráce Česká republika - Svobodný stát Bavorsko Cíl EÚS 2014-2020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C00000"/>
                          </a:solidFill>
                          <a:effectLst/>
                        </a:rPr>
                        <a:t>103,37 mil. EUR</a:t>
                      </a:r>
                      <a:endParaRPr lang="cs-CZ" sz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Dispoziční fond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Šumava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EUREGIO Egrensis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949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err="1">
                          <a:effectLst/>
                        </a:rPr>
                        <a:t>Interreg</a:t>
                      </a:r>
                      <a:r>
                        <a:rPr lang="cs-CZ" sz="1200" dirty="0">
                          <a:effectLst/>
                        </a:rPr>
                        <a:t> V-A Rakousko - Česká republika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C00000"/>
                          </a:solidFill>
                          <a:effectLst/>
                        </a:rPr>
                        <a:t>97,81 mil. EUR</a:t>
                      </a:r>
                      <a:endParaRPr lang="cs-CZ" sz="1200" dirty="0">
                        <a:solidFill>
                          <a:srgbClr val="C0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>
                          <a:effectLst/>
                        </a:rPr>
                        <a:t>Fond malých projektů</a:t>
                      </a:r>
                      <a:endParaRPr lang="cs-CZ" sz="120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Jihočeská Silva </a:t>
                      </a:r>
                      <a:r>
                        <a:rPr lang="cs-CZ" sz="1200" dirty="0" err="1">
                          <a:effectLst/>
                        </a:rPr>
                        <a:t>Nortica</a:t>
                      </a:r>
                      <a:endParaRPr lang="cs-CZ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Sdružení obcí Vysočiny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Regionální rozvojová agentura jižní Moravy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8841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 err="1">
                          <a:effectLst/>
                        </a:rPr>
                        <a:t>Interreg</a:t>
                      </a:r>
                      <a:r>
                        <a:rPr lang="cs-CZ" sz="1200" dirty="0">
                          <a:effectLst/>
                        </a:rPr>
                        <a:t> V-A Slovenská republika - Česká republika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200" dirty="0">
                        <a:effectLst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solidFill>
                            <a:srgbClr val="C00000"/>
                          </a:solidFill>
                          <a:effectLst/>
                        </a:rPr>
                        <a:t>90,14 mil. EUR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Fond malých projektů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cs-CZ" sz="1200" dirty="0">
                          <a:effectLst/>
                        </a:rPr>
                        <a:t>Euroregion Bílé Karpaty</a:t>
                      </a:r>
                      <a:endParaRPr lang="cs-CZ" sz="12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07906841"/>
      </p:ext>
    </p:extLst>
  </p:cSld>
  <p:clrMapOvr>
    <a:masterClrMapping/>
  </p:clrMapOvr>
  <p:transition spd="med">
    <p:wheel spokes="2"/>
  </p:transition>
</p:sld>
</file>

<file path=ppt/theme/theme1.xml><?xml version="1.0" encoding="utf-8"?>
<a:theme xmlns:a="http://schemas.openxmlformats.org/drawingml/2006/main" name="1_Projekt domyślny">
  <a:themeElements>
    <a:clrScheme name="1_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Walnut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Walnuts" pitchFamily="2" charset="0"/>
          </a:defRPr>
        </a:defPPr>
      </a:lstStyle>
    </a:lnDef>
  </a:objectDefaults>
  <a:extraClrSchemeLst>
    <a:extraClrScheme>
      <a:clrScheme name="1_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609</TotalTime>
  <Words>375</Words>
  <Application>Microsoft Office PowerPoint</Application>
  <PresentationFormat>Pokaz na ekranie (4:3)</PresentationFormat>
  <Paragraphs>113</Paragraphs>
  <Slides>10</Slides>
  <Notes>10</Notes>
  <HiddenSlides>0</HiddenSlides>
  <MMClips>0</MMClips>
  <ScaleCrop>false</ScaleCrop>
  <HeadingPairs>
    <vt:vector size="6" baseType="variant">
      <vt:variant>
        <vt:lpstr>Używane czcionki</vt:lpstr>
      </vt:variant>
      <vt:variant>
        <vt:i4>5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10</vt:i4>
      </vt:variant>
    </vt:vector>
  </HeadingPairs>
  <TitlesOfParts>
    <vt:vector size="16" baseType="lpstr">
      <vt:lpstr>Arial</vt:lpstr>
      <vt:lpstr>Arial Unicode MS</vt:lpstr>
      <vt:lpstr>Calibri</vt:lpstr>
      <vt:lpstr>Times New Roman</vt:lpstr>
      <vt:lpstr>Wingdings</vt:lpstr>
      <vt:lpstr>1_Projekt domyślny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Roman</dc:creator>
  <cp:lastModifiedBy>Daria</cp:lastModifiedBy>
  <cp:revision>36</cp:revision>
  <dcterms:created xsi:type="dcterms:W3CDTF">2019-05-10T09:02:13Z</dcterms:created>
  <dcterms:modified xsi:type="dcterms:W3CDTF">2020-09-29T18:42:54Z</dcterms:modified>
</cp:coreProperties>
</file>