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274" r:id="rId3"/>
    <p:sldId id="269" r:id="rId4"/>
    <p:sldId id="277" r:id="rId5"/>
    <p:sldId id="276" r:id="rId6"/>
    <p:sldId id="258" r:id="rId7"/>
    <p:sldId id="271" r:id="rId8"/>
    <p:sldId id="272" r:id="rId9"/>
    <p:sldId id="278" r:id="rId10"/>
    <p:sldId id="279" r:id="rId11"/>
    <p:sldId id="268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6D9F66E-5EB9-4882-86FB-DCBF35E3C3E4}" styleName="Střední styl 4 – zvýraznění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D7AC3CCA-C797-4891-BE02-D94E43425B78}" styleName="Styl Středně sytá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DA37D80-6434-44D0-A028-1B22A696006F}" styleName="Světlý styl 3 – zvýraznění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0A15C55-8517-42AA-B614-E9B94910E393}" styleName="Střední styl 2 – zvýraznění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616DA210-FB5B-4158-B5E0-FEB733F419BA}" styleName="Styl Světlá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C4B1156A-380E-4F78-BDF5-A606A8083BF9}" styleName="Střední styl 4 – zvýraznění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1522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92C9A5-76D7-4269-9309-712CBA3CCA09}" type="datetimeFigureOut">
              <a:rPr lang="cs-CZ" smtClean="0"/>
              <a:t>02.10.2020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7BBE31-6ED2-41D4-8F14-0430D5EC75E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99307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8391601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59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316" y="4344688"/>
            <a:ext cx="5487370" cy="4113696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6742449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Podtytu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pl-PL"/>
              <a:t>Kliknij, aby edytować styl wzorca podtytułu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F752D7-5B16-4A11-BB62-848334924F10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090554"/>
      </p:ext>
    </p:extLst>
  </p:cSld>
  <p:clrMapOvr>
    <a:masterClrMapping/>
  </p:clrMapOvr>
  <p:transition spd="med"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B04C62-EA03-4CD6-B01F-F38672F6C64C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8054622"/>
      </p:ext>
    </p:extLst>
  </p:cSld>
  <p:clrMapOvr>
    <a:masterClrMapping/>
  </p:clrMapOvr>
  <p:transition spd="med"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pionowy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ytułu pionowego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031C37-60B9-4BC3-85AF-244B6D374FEB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1577447"/>
      </p:ext>
    </p:extLst>
  </p:cSld>
  <p:clrMapOvr>
    <a:masterClrMapping/>
  </p:clrMapOvr>
  <p:transition spd="med">
    <p:wheel spokes="2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ytuł i tabe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abeli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pl-PL" noProof="0"/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100F86-4D71-44ED-980A-E63007040004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818938"/>
      </p:ext>
    </p:extLst>
  </p:cSld>
  <p:clrMapOvr>
    <a:masterClrMapping/>
  </p:clrMapOvr>
  <p:transition spd="med"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1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73" t="6828" r="1595" b="76808"/>
          <a:stretch>
            <a:fillRect/>
          </a:stretch>
        </p:blipFill>
        <p:spPr bwMode="auto">
          <a:xfrm>
            <a:off x="0" y="0"/>
            <a:ext cx="9144000" cy="148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l-PL" dirty="0"/>
              <a:t>Kliknij, aby edytować style wzorca tekstu</a:t>
            </a:r>
          </a:p>
          <a:p>
            <a:pPr lvl="1"/>
            <a:r>
              <a:rPr lang="pl-PL" dirty="0"/>
              <a:t>Drugi poziom</a:t>
            </a:r>
          </a:p>
          <a:p>
            <a:pPr lvl="2"/>
            <a:r>
              <a:rPr lang="pl-PL" dirty="0"/>
              <a:t>Trzeci poziom</a:t>
            </a:r>
          </a:p>
          <a:p>
            <a:pPr lvl="3"/>
            <a:r>
              <a:rPr lang="pl-PL" dirty="0"/>
              <a:t>Czwarty poziom</a:t>
            </a:r>
          </a:p>
          <a:p>
            <a:pPr lvl="4"/>
            <a:r>
              <a:rPr lang="pl-PL" dirty="0"/>
              <a:t>Piąty poziom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C7E787-788B-4393-8655-355AFDFF2CEC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123512"/>
      </p:ext>
    </p:extLst>
  </p:cSld>
  <p:clrMapOvr>
    <a:masterClrMapping/>
  </p:clrMapOvr>
  <p:transition spd="med"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DAD17-572E-43FB-A39E-CEBCC0DF699F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0625623"/>
      </p:ext>
    </p:extLst>
  </p:cSld>
  <p:clrMapOvr>
    <a:masterClrMapping/>
  </p:clrMapOvr>
  <p:transition spd="med"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005407-836D-49EC-BC5D-02EA75C23C75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435027"/>
      </p:ext>
    </p:extLst>
  </p:cSld>
  <p:clrMapOvr>
    <a:masterClrMapping/>
  </p:clrMapOvr>
  <p:transition spd="med"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4" name="Symbol zastępczy zawartośc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5" name="Symbol zastępczy tekst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6" name="Symbol zastępczy zawartośc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7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8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9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6D21B-6CCC-4821-B70A-88691F6EA9A9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3304659"/>
      </p:ext>
    </p:extLst>
  </p:cSld>
  <p:clrMapOvr>
    <a:masterClrMapping/>
  </p:clrMapOvr>
  <p:transition spd="med"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4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5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43DBA-EA90-4EAD-AAEF-841E85251DC9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234573"/>
      </p:ext>
    </p:extLst>
  </p:cSld>
  <p:clrMapOvr>
    <a:masterClrMapping/>
  </p:clrMapOvr>
  <p:transition spd="med"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3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4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25767A-B02D-44EC-8332-17A18CC0DAFE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4820202"/>
      </p:ext>
    </p:extLst>
  </p:cSld>
  <p:clrMapOvr>
    <a:masterClrMapping/>
  </p:clrMapOvr>
  <p:transition spd="med"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zawartośc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6EEFE-533A-4AF3-A617-139B1046F2F9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11972"/>
      </p:ext>
    </p:extLst>
  </p:cSld>
  <p:clrMapOvr>
    <a:masterClrMapping/>
  </p:clrMapOvr>
  <p:transition spd="med"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l-PL"/>
              <a:t>Kliknij, aby edytować styl</a:t>
            </a:r>
          </a:p>
        </p:txBody>
      </p:sp>
      <p:sp>
        <p:nvSpPr>
          <p:cNvPr id="3" name="Symbol zastępczy obraz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l-PL" noProof="0"/>
          </a:p>
        </p:txBody>
      </p:sp>
      <p:sp>
        <p:nvSpPr>
          <p:cNvPr id="4" name="Symbol zastępczy tekst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Kliknij, aby edytować style wzorca tekstu</a:t>
            </a:r>
          </a:p>
        </p:txBody>
      </p:sp>
      <p:sp>
        <p:nvSpPr>
          <p:cNvPr id="5" name="Rectangle 4">
            <a:extLst/>
          </p:cNvPr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6" name="Rectangle 5">
            <a:extLst/>
          </p:cNvPr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7" name="Rectangle 6">
            <a:extLst/>
          </p:cNvPr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421169-0DDE-4B05-930F-B7106C880A09}" type="slidenum">
              <a:rPr lang="pl-PL" altLang="pl-PL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pl-PL" altLang="pl-PL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111630"/>
      </p:ext>
    </p:extLst>
  </p:cSld>
  <p:clrMapOvr>
    <a:masterClrMapping/>
  </p:clrMapOvr>
  <p:transition spd="med"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 wzorca tytułu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l-PL" altLang="pl-PL"/>
              <a:t>Kliknij, aby edytować style wzorca tekstu</a:t>
            </a:r>
          </a:p>
          <a:p>
            <a:pPr lvl="1"/>
            <a:r>
              <a:rPr lang="pl-PL" altLang="pl-PL"/>
              <a:t>Drugi poziom</a:t>
            </a:r>
          </a:p>
          <a:p>
            <a:pPr lvl="2"/>
            <a:r>
              <a:rPr lang="pl-PL" altLang="pl-PL"/>
              <a:t>Trzeci poziom</a:t>
            </a:r>
          </a:p>
          <a:p>
            <a:pPr lvl="3"/>
            <a:r>
              <a:rPr lang="pl-PL" altLang="pl-PL"/>
              <a:t>Czwarty poziom</a:t>
            </a:r>
          </a:p>
          <a:p>
            <a:pPr lvl="4"/>
            <a:r>
              <a:rPr lang="pl-PL" altLang="pl-PL"/>
              <a:t>Piąty poziom</a:t>
            </a:r>
          </a:p>
        </p:txBody>
      </p:sp>
      <p:sp>
        <p:nvSpPr>
          <p:cNvPr id="240644" name="Rectangle 4">
            <a:extLst/>
          </p:cNvPr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240645" name="Rectangle 5">
            <a:extLst/>
          </p:cNvPr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pl-PL">
              <a:solidFill>
                <a:srgbClr val="000000"/>
              </a:solidFill>
            </a:endParaRPr>
          </a:p>
        </p:txBody>
      </p:sp>
      <p:sp>
        <p:nvSpPr>
          <p:cNvPr id="240646" name="Rectangle 6">
            <a:extLst/>
          </p:cNvPr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05EC4CB-C30A-474A-AEA0-F7793CAB282B}" type="slidenum">
              <a:rPr lang="pl-PL" altLang="pl-PL">
                <a:solidFill>
                  <a:srgbClr val="000000"/>
                </a:solidFill>
                <a:ea typeface="Arial Unicode MS" pitchFamily="34" charset="-128"/>
                <a:cs typeface="Arial Unicode MS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pl-PL" altLang="pl-PL">
              <a:solidFill>
                <a:srgbClr val="0000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28669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 spd="med">
    <p:wheel spokes="2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euroregion-silesia.eu/" TargetMode="External"/><Relationship Id="rId5" Type="http://schemas.openxmlformats.org/officeDocument/2006/relationships/hyperlink" Target="http://www.euroregion-silesia.cz/" TargetMode="External"/><Relationship Id="rId4" Type="http://schemas.openxmlformats.org/officeDocument/2006/relationships/hyperlink" Target="http://www.euroregion-silesia.pl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png"/><Relationship Id="rId17" Type="http://schemas.openxmlformats.org/officeDocument/2006/relationships/image" Target="../media/image18.jpe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341438"/>
            <a:ext cx="36734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Prostokąt 2"/>
          <p:cNvSpPr>
            <a:spLocks noChangeArrowheads="1"/>
          </p:cNvSpPr>
          <p:nvPr/>
        </p:nvSpPr>
        <p:spPr bwMode="auto">
          <a:xfrm>
            <a:off x="0" y="1863585"/>
            <a:ext cx="9144000" cy="48936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cs-CZ" altLang="pl-PL" sz="2800" b="1" u="sng" dirty="0">
                <a:solidFill>
                  <a:srgbClr val="333399">
                    <a:lumMod val="75000"/>
                  </a:srgbClr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</a:rPr>
              <a:t>Euroregiony i programy współpracy transgranicznej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cs-CZ" altLang="pl-PL" sz="2800" b="1" u="sng" dirty="0">
                <a:solidFill>
                  <a:srgbClr val="333399">
                    <a:lumMod val="75000"/>
                  </a:srgbClr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</a:rPr>
              <a:t>w Polsce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cs-CZ" altLang="pl-PL" sz="2400" b="1" u="sng" dirty="0">
              <a:solidFill>
                <a:srgbClr val="333399">
                  <a:lumMod val="75000"/>
                </a:srgbClr>
              </a:solidFill>
              <a:latin typeface="Calibri" panose="020F0502020204030204" pitchFamily="34" charset="0"/>
              <a:ea typeface="Arial Unicode MS" pitchFamily="34" charset="-128"/>
              <a:cs typeface="Calibri" panose="020F050202020403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cs-CZ" altLang="pl-PL" sz="2400" b="1" u="sng" dirty="0">
              <a:solidFill>
                <a:srgbClr val="333399">
                  <a:lumMod val="75000"/>
                </a:srgbClr>
              </a:solidFill>
              <a:latin typeface="Calibri" panose="020F0502020204030204" pitchFamily="34" charset="0"/>
              <a:ea typeface="Arial Unicode MS" pitchFamily="34" charset="-128"/>
              <a:cs typeface="Calibri" panose="020F050202020403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cs-CZ" altLang="pl-PL" sz="2400" b="1" u="sng" dirty="0">
              <a:solidFill>
                <a:srgbClr val="333399">
                  <a:lumMod val="75000"/>
                </a:srgbClr>
              </a:solidFill>
              <a:latin typeface="Calibri" panose="020F0502020204030204" pitchFamily="34" charset="0"/>
              <a:ea typeface="Arial Unicode MS" pitchFamily="34" charset="-128"/>
              <a:cs typeface="Calibri" panose="020F050202020403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cs-CZ" altLang="pl-PL" sz="2400" b="1" u="sng" dirty="0">
              <a:solidFill>
                <a:srgbClr val="333399">
                  <a:lumMod val="75000"/>
                </a:srgbClr>
              </a:solidFill>
              <a:latin typeface="Calibri" panose="020F0502020204030204" pitchFamily="34" charset="0"/>
              <a:ea typeface="Arial Unicode MS" pitchFamily="34" charset="-128"/>
              <a:cs typeface="Calibri" panose="020F050202020403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cs-CZ" altLang="pl-PL" sz="2400" b="1" u="sng" dirty="0">
              <a:solidFill>
                <a:srgbClr val="333399">
                  <a:lumMod val="75000"/>
                </a:srgbClr>
              </a:solidFill>
              <a:latin typeface="Calibri" panose="020F0502020204030204" pitchFamily="34" charset="0"/>
              <a:ea typeface="Arial Unicode MS" pitchFamily="34" charset="-128"/>
              <a:cs typeface="Calibri" panose="020F050202020403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cs-CZ" altLang="pl-PL" sz="2400" b="1" u="sng" dirty="0">
              <a:solidFill>
                <a:srgbClr val="333399">
                  <a:lumMod val="75000"/>
                </a:srgbClr>
              </a:solidFill>
              <a:latin typeface="Calibri" panose="020F0502020204030204" pitchFamily="34" charset="0"/>
              <a:ea typeface="Arial Unicode MS" pitchFamily="34" charset="-128"/>
              <a:cs typeface="Calibri" panose="020F050202020403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cs-CZ" altLang="pl-PL" sz="2800" b="1" u="sng" dirty="0">
                <a:solidFill>
                  <a:srgbClr val="333399">
                    <a:lumMod val="75000"/>
                  </a:srgbClr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</a:rPr>
              <a:t>Euroregiony a programy přeshraniční spolupráce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cs-CZ" altLang="pl-PL" sz="2800" b="1" u="sng" dirty="0">
                <a:solidFill>
                  <a:srgbClr val="333399">
                    <a:lumMod val="75000"/>
                  </a:srgbClr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</a:rPr>
              <a:t>v České republice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cs-CZ" altLang="pl-PL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cs-CZ" altLang="pl-PL" sz="2400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" name="TextovéPole 1"/>
          <p:cNvSpPr txBox="1"/>
          <p:nvPr/>
        </p:nvSpPr>
        <p:spPr>
          <a:xfrm>
            <a:off x="2577960" y="6401658"/>
            <a:ext cx="374367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cs-CZ" b="1" dirty="0">
                <a:solidFill>
                  <a:srgbClr val="333399">
                    <a:lumMod val="75000"/>
                  </a:srgbClr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</a:rPr>
              <a:t>Racibórz, 02.10.2020</a:t>
            </a:r>
          </a:p>
        </p:txBody>
      </p:sp>
      <p:pic>
        <p:nvPicPr>
          <p:cNvPr id="2050" name="Picture 2" descr="https://www.eostroleka.pl/luba/dane/pliki/obrazy/flagi_pl_cz.jpg">
            <a:extLst>
              <a:ext uri="{FF2B5EF4-FFF2-40B4-BE49-F238E27FC236}">
                <a16:creationId xmlns:a16="http://schemas.microsoft.com/office/drawing/2014/main" id="{99FA3853-BF9F-48B2-BA6C-AB9A704675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9223" y="2852936"/>
            <a:ext cx="3672409" cy="1919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9586682"/>
      </p:ext>
    </p:extLst>
  </p:cSld>
  <p:clrMapOvr>
    <a:masterClrMapping/>
  </p:clrMapOvr>
  <p:transition spd="med">
    <p:wheel spokes="2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rostokąt 1">
            <a:extLst>
              <a:ext uri="{FF2B5EF4-FFF2-40B4-BE49-F238E27FC236}">
                <a16:creationId xmlns:a16="http://schemas.microsoft.com/office/drawing/2014/main" id="{43BC74FD-6F15-457E-A6A0-5F8B02FD4BF4}"/>
              </a:ext>
            </a:extLst>
          </p:cNvPr>
          <p:cNvSpPr/>
          <p:nvPr/>
        </p:nvSpPr>
        <p:spPr>
          <a:xfrm>
            <a:off x="-468560" y="1340768"/>
            <a:ext cx="69847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altLang="pl-PL" b="1" dirty="0">
                <a:latin typeface="Calibri" panose="020F0502020204030204" pitchFamily="34" charset="0"/>
                <a:cs typeface="Calibri" panose="020F0502020204030204" pitchFamily="34" charset="0"/>
              </a:rPr>
              <a:t>Program międzyregionalny EWT 2014-2020 z udziałem Polski</a:t>
            </a:r>
          </a:p>
        </p:txBody>
      </p:sp>
      <p:pic>
        <p:nvPicPr>
          <p:cNvPr id="10" name="Obraz 5">
            <a:extLst>
              <a:ext uri="{FF2B5EF4-FFF2-40B4-BE49-F238E27FC236}">
                <a16:creationId xmlns:a16="http://schemas.microsoft.com/office/drawing/2014/main" id="{CCC4594A-B130-43D6-A919-75CB37CCCF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30195"/>
            <a:ext cx="6119812" cy="489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 Box 5">
            <a:extLst>
              <a:ext uri="{FF2B5EF4-FFF2-40B4-BE49-F238E27FC236}">
                <a16:creationId xmlns:a16="http://schemas.microsoft.com/office/drawing/2014/main" id="{E8793C69-2797-4BA1-BF3E-AD54D40A14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20540" y="1988840"/>
            <a:ext cx="295146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l-PL" altLang="pl-PL" sz="2000" dirty="0">
                <a:solidFill>
                  <a:srgbClr val="002060"/>
                </a:solidFill>
                <a:cs typeface="Arial" panose="020B0604020202020204" pitchFamily="34" charset="0"/>
              </a:rPr>
              <a:t>INTERREG EUROPA</a:t>
            </a:r>
          </a:p>
        </p:txBody>
      </p:sp>
    </p:spTree>
    <p:extLst>
      <p:ext uri="{BB962C8B-B14F-4D97-AF65-F5344CB8AC3E}">
        <p14:creationId xmlns:p14="http://schemas.microsoft.com/office/powerpoint/2010/main" val="2644984944"/>
      </p:ext>
    </p:extLst>
  </p:cSld>
  <p:clrMapOvr>
    <a:masterClrMapping/>
  </p:clrMapOvr>
  <p:transition spd="med">
    <p:wheel spokes="2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341438"/>
            <a:ext cx="36734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Prostokąt 2"/>
          <p:cNvSpPr>
            <a:spLocks noChangeArrowheads="1"/>
          </p:cNvSpPr>
          <p:nvPr/>
        </p:nvSpPr>
        <p:spPr bwMode="auto">
          <a:xfrm>
            <a:off x="323528" y="1844824"/>
            <a:ext cx="8712968" cy="4647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cs-CZ" sz="4400" b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Dziękuję za uwagę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cs-CZ" altLang="pl-PL" sz="4400" b="1" dirty="0">
                <a:solidFill>
                  <a:srgbClr val="333399">
                    <a:lumMod val="75000"/>
                  </a:srgbClr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</a:rPr>
              <a:t>Děkuji za pozornost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cs-CZ" altLang="pl-PL" sz="2000" b="1" dirty="0">
              <a:solidFill>
                <a:srgbClr val="333399">
                  <a:lumMod val="75000"/>
                </a:srgbClr>
              </a:solidFill>
              <a:latin typeface="Calibri" panose="020F0502020204030204" pitchFamily="34" charset="0"/>
              <a:ea typeface="Arial Unicode MS" pitchFamily="34" charset="-128"/>
              <a:cs typeface="Calibri" panose="020F0502020204030204" pitchFamily="34" charset="0"/>
            </a:endParaRPr>
          </a:p>
          <a:p>
            <a:pPr algn="ctr">
              <a:buFont typeface="Wingdings" pitchFamily="2" charset="2"/>
              <a:buNone/>
            </a:pPr>
            <a:endParaRPr lang="pl-PL" altLang="cs-CZ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pl-PL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Daria </a:t>
            </a:r>
            <a:r>
              <a:rPr lang="pl-PL" altLang="cs-CZ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Kardaczyńska</a:t>
            </a:r>
            <a:r>
              <a:rPr lang="pl-PL" altLang="cs-CZ" sz="2000" b="1" dirty="0">
                <a:latin typeface="Calibri" panose="020F0502020204030204" pitchFamily="34" charset="0"/>
                <a:cs typeface="Calibri" panose="020F0502020204030204" pitchFamily="34" charset="0"/>
              </a:rPr>
              <a:t> – Dyrektor Sekretariatu</a:t>
            </a:r>
          </a:p>
          <a:p>
            <a:pPr algn="ctr">
              <a:buFont typeface="Wingdings" pitchFamily="2" charset="2"/>
              <a:buNone/>
            </a:pPr>
            <a:r>
              <a:rPr lang="pl-PL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Stowarzyszenie Gmin Dorzecza Górnej Odry</a:t>
            </a:r>
          </a:p>
          <a:p>
            <a:pPr algn="ctr">
              <a:buFont typeface="Wingdings" pitchFamily="2" charset="2"/>
              <a:buNone/>
            </a:pPr>
            <a:r>
              <a:rPr lang="pl-PL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47-400 Racibórz, ul. Batorego 7 (II. piętro)</a:t>
            </a:r>
          </a:p>
          <a:p>
            <a:pPr algn="ctr">
              <a:buFont typeface="Wingdings" pitchFamily="2" charset="2"/>
              <a:buNone/>
            </a:pPr>
            <a:r>
              <a:rPr lang="pl-PL" altLang="cs-CZ" sz="20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www.euroregion-silesia.pl</a:t>
            </a:r>
            <a:r>
              <a:rPr lang="pl-PL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/ </a:t>
            </a:r>
            <a:r>
              <a:rPr lang="pl-PL" altLang="cs-CZ" sz="2000" dirty="0">
                <a:latin typeface="Calibri" panose="020F0502020204030204" pitchFamily="34" charset="0"/>
                <a:cs typeface="Calibri" panose="020F0502020204030204" pitchFamily="34" charset="0"/>
                <a:hlinkClick r:id="rId5"/>
              </a:rPr>
              <a:t>www.euroregion-silesia.cz</a:t>
            </a:r>
            <a:endParaRPr lang="pl-PL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pl-PL" altLang="cs-CZ" sz="2000" dirty="0">
                <a:latin typeface="Calibri" panose="020F0502020204030204" pitchFamily="34" charset="0"/>
                <a:cs typeface="Calibri" panose="020F0502020204030204" pitchFamily="34" charset="0"/>
                <a:hlinkClick r:id="rId6"/>
              </a:rPr>
              <a:t>www.euroregion-silesia.eu</a:t>
            </a:r>
            <a:endParaRPr lang="pl-PL" altLang="cs-CZ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>
              <a:buFont typeface="Wingdings" pitchFamily="2" charset="2"/>
              <a:buNone/>
            </a:pPr>
            <a:r>
              <a:rPr lang="pl-PL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 tel. +48 32 415 64 94 fax. +48 32 415 30 95</a:t>
            </a:r>
            <a:br>
              <a:rPr lang="pl-PL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altLang="cs-CZ" sz="2000" dirty="0">
                <a:latin typeface="Calibri" panose="020F0502020204030204" pitchFamily="34" charset="0"/>
                <a:cs typeface="Calibri" panose="020F0502020204030204" pitchFamily="34" charset="0"/>
              </a:rPr>
              <a:t>e-mail : info@euroregion-silesia.pl</a:t>
            </a:r>
            <a:endParaRPr lang="cs-CZ" altLang="pl-PL" sz="4400" b="1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501269673"/>
      </p:ext>
    </p:extLst>
  </p:cSld>
  <p:clrMapOvr>
    <a:masterClrMapping/>
  </p:clrMapOvr>
  <p:transition spd="med">
    <p:wheel spokes="2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Prostokąt 2"/>
          <p:cNvSpPr>
            <a:spLocks noChangeArrowheads="1"/>
          </p:cNvSpPr>
          <p:nvPr/>
        </p:nvSpPr>
        <p:spPr bwMode="auto">
          <a:xfrm>
            <a:off x="107504" y="1642228"/>
            <a:ext cx="9144000" cy="27392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cs-CZ" altLang="pl-PL" sz="3600" b="1" u="sng" dirty="0">
                <a:solidFill>
                  <a:srgbClr val="333399">
                    <a:lumMod val="75000"/>
                  </a:srgbClr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</a:rPr>
              <a:t>16 Euroregionów w Polsce</a:t>
            </a:r>
            <a:endParaRPr lang="cs-CZ" altLang="pl-PL" sz="3600" b="1" u="sng" dirty="0">
              <a:solidFill>
                <a:srgbClr val="FF0000"/>
              </a:solidFill>
              <a:latin typeface="Calibri" panose="020F0502020204030204" pitchFamily="34" charset="0"/>
              <a:ea typeface="Arial Unicode MS" pitchFamily="34" charset="-128"/>
              <a:cs typeface="Calibri" panose="020F050202020403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cs-CZ" altLang="pl-PL" sz="3600" b="1" u="sng" dirty="0">
                <a:solidFill>
                  <a:srgbClr val="333399">
                    <a:lumMod val="75000"/>
                  </a:srgbClr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</a:rPr>
              <a:t>16 Euroregionů v Polsku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cs-CZ" altLang="pl-PL" sz="4000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None/>
              <a:defRPr/>
            </a:pPr>
            <a:endParaRPr lang="cs-CZ" altLang="pl-PL" sz="4000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  <a:p>
            <a:pPr marL="457200" indent="-45720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cs-CZ" altLang="pl-PL" sz="2000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1267" name="Picture 3" descr="C:\Users\Jana\Documents\Cíl 2\Přeshraniční spolupráce\FM\Projekty\Vlastní\Propagace přeshraniční spolupráce\Aktivity\Fórum\Prezentace\Obrázky\Loga ER\Glacensi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5248" y="5669690"/>
            <a:ext cx="1025093" cy="100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Jana\Documents\Propagace\Logo ERS\Nové logo 2009\Barevné\Logo Euroregion Silesia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9315" y="5447939"/>
            <a:ext cx="1410061" cy="14100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9" name="Picture 5" descr="C:\Users\Jana\Documents\Cíl 2\Přeshraniční spolupráce\FM\Projekty\Vlastní\Propagace přeshraniční spolupráce\Aktivity\Fórum\Prezentace\Obrázky\Loga ER\Nisa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813158"/>
            <a:ext cx="2520280" cy="837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0" name="Picture 6" descr="C:\Users\Jana\Documents\Cíl 2\Přeshraniční spolupráce\FM\Projekty\Vlastní\Propagace přeshraniční spolupráce\Aktivity\Fórum\Prezentace\Obrázky\Loga ER\TS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376" y="5709954"/>
            <a:ext cx="853760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Logo ER P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531" y="5669690"/>
            <a:ext cx="758608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obrázek 4" descr="logo euroregion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237312"/>
            <a:ext cx="1490663" cy="382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Obraz 8">
            <a:extLst>
              <a:ext uri="{FF2B5EF4-FFF2-40B4-BE49-F238E27FC236}">
                <a16:creationId xmlns:a16="http://schemas.microsoft.com/office/drawing/2014/main" id="{5C2B5C7A-FD0B-4849-AD9C-33C658E9CE93}"/>
              </a:ext>
            </a:extLst>
          </p:cNvPr>
          <p:cNvPicPr/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9240" y="4381439"/>
            <a:ext cx="1048661" cy="1008000"/>
          </a:xfrm>
          <a:prstGeom prst="rect">
            <a:avLst/>
          </a:prstGeom>
          <a:noFill/>
        </p:spPr>
      </p:pic>
      <p:pic>
        <p:nvPicPr>
          <p:cNvPr id="12" name="Obraz 11" descr="euroregion">
            <a:extLst>
              <a:ext uri="{FF2B5EF4-FFF2-40B4-BE49-F238E27FC236}">
                <a16:creationId xmlns:a16="http://schemas.microsoft.com/office/drawing/2014/main" id="{316861D1-08D5-44EF-8063-828F4C027B6E}"/>
              </a:ext>
            </a:extLst>
          </p:cNvPr>
          <p:cNvPicPr/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112" y="4384206"/>
            <a:ext cx="1482568" cy="1042459"/>
          </a:xfrm>
          <a:prstGeom prst="rect">
            <a:avLst/>
          </a:prstGeom>
          <a:noFill/>
        </p:spPr>
      </p:pic>
      <p:pic>
        <p:nvPicPr>
          <p:cNvPr id="13" name="Obraz 12">
            <a:extLst>
              <a:ext uri="{FF2B5EF4-FFF2-40B4-BE49-F238E27FC236}">
                <a16:creationId xmlns:a16="http://schemas.microsoft.com/office/drawing/2014/main" id="{ACC454A7-FD6F-4836-BDDD-F9A22F033924}"/>
              </a:ext>
            </a:extLst>
          </p:cNvPr>
          <p:cNvPicPr/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398" y="4316833"/>
            <a:ext cx="1048661" cy="1044000"/>
          </a:xfrm>
          <a:prstGeom prst="rect">
            <a:avLst/>
          </a:prstGeom>
          <a:noFill/>
        </p:spPr>
      </p:pic>
      <p:pic>
        <p:nvPicPr>
          <p:cNvPr id="14" name="Obraz 13">
            <a:extLst>
              <a:ext uri="{FF2B5EF4-FFF2-40B4-BE49-F238E27FC236}">
                <a16:creationId xmlns:a16="http://schemas.microsoft.com/office/drawing/2014/main" id="{9B92CCD1-E636-4AE8-9E05-8DEAC562EE29}"/>
              </a:ext>
            </a:extLst>
          </p:cNvPr>
          <p:cNvPicPr/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691" y="3002994"/>
            <a:ext cx="882650" cy="889635"/>
          </a:xfrm>
          <a:prstGeom prst="rect">
            <a:avLst/>
          </a:prstGeom>
          <a:noFill/>
        </p:spPr>
      </p:pic>
      <p:pic>
        <p:nvPicPr>
          <p:cNvPr id="15" name="Obraz 14">
            <a:extLst>
              <a:ext uri="{FF2B5EF4-FFF2-40B4-BE49-F238E27FC236}">
                <a16:creationId xmlns:a16="http://schemas.microsoft.com/office/drawing/2014/main" id="{14377DD4-6A43-4462-BC07-17A24AB37F1F}"/>
              </a:ext>
            </a:extLst>
          </p:cNvPr>
          <p:cNvPicPr/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6058" y="4384207"/>
            <a:ext cx="1048661" cy="1042458"/>
          </a:xfrm>
          <a:prstGeom prst="rect">
            <a:avLst/>
          </a:prstGeom>
          <a:noFill/>
        </p:spPr>
      </p:pic>
      <p:pic>
        <p:nvPicPr>
          <p:cNvPr id="16" name="Obraz 15">
            <a:extLst>
              <a:ext uri="{FF2B5EF4-FFF2-40B4-BE49-F238E27FC236}">
                <a16:creationId xmlns:a16="http://schemas.microsoft.com/office/drawing/2014/main" id="{4BE46C67-DF1B-4C90-B48E-72ABF44B1267}"/>
              </a:ext>
            </a:extLst>
          </p:cNvPr>
          <p:cNvPicPr/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5336" y="2982595"/>
            <a:ext cx="868680" cy="892810"/>
          </a:xfrm>
          <a:prstGeom prst="rect">
            <a:avLst/>
          </a:prstGeom>
          <a:noFill/>
        </p:spPr>
      </p:pic>
      <p:pic>
        <p:nvPicPr>
          <p:cNvPr id="17" name="Obraz 16">
            <a:extLst>
              <a:ext uri="{FF2B5EF4-FFF2-40B4-BE49-F238E27FC236}">
                <a16:creationId xmlns:a16="http://schemas.microsoft.com/office/drawing/2014/main" id="{44995B35-09E5-4E3C-953D-EC3A4BAB4389}"/>
              </a:ext>
            </a:extLst>
          </p:cNvPr>
          <p:cNvPicPr/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812" y="2933772"/>
            <a:ext cx="791210" cy="1206500"/>
          </a:xfrm>
          <a:prstGeom prst="rect">
            <a:avLst/>
          </a:prstGeom>
          <a:noFill/>
        </p:spPr>
      </p:pic>
      <p:pic>
        <p:nvPicPr>
          <p:cNvPr id="18" name="Obraz 17">
            <a:extLst>
              <a:ext uri="{FF2B5EF4-FFF2-40B4-BE49-F238E27FC236}">
                <a16:creationId xmlns:a16="http://schemas.microsoft.com/office/drawing/2014/main" id="{27C9148A-5969-43F6-B85B-C40B9A16C2C7}"/>
              </a:ext>
            </a:extLst>
          </p:cNvPr>
          <p:cNvPicPr/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46"/>
          <a:stretch>
            <a:fillRect/>
          </a:stretch>
        </p:blipFill>
        <p:spPr bwMode="auto">
          <a:xfrm>
            <a:off x="7520218" y="4450574"/>
            <a:ext cx="1129030" cy="956310"/>
          </a:xfrm>
          <a:prstGeom prst="rect">
            <a:avLst/>
          </a:prstGeom>
          <a:noFill/>
        </p:spPr>
      </p:pic>
      <p:pic>
        <p:nvPicPr>
          <p:cNvPr id="19" name="Obraz 18">
            <a:extLst>
              <a:ext uri="{FF2B5EF4-FFF2-40B4-BE49-F238E27FC236}">
                <a16:creationId xmlns:a16="http://schemas.microsoft.com/office/drawing/2014/main" id="{9C9DF8F3-BAC4-4C99-9EAD-526002A47160}"/>
              </a:ext>
            </a:extLst>
          </p:cNvPr>
          <p:cNvPicPr/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1974" y="3077356"/>
            <a:ext cx="966470" cy="829310"/>
          </a:xfrm>
          <a:prstGeom prst="rect">
            <a:avLst/>
          </a:prstGeom>
          <a:noFill/>
        </p:spPr>
      </p:pic>
      <p:pic>
        <p:nvPicPr>
          <p:cNvPr id="1026" name="Picture 2" descr="4.4. Euroregiony na pograniczu północnym">
            <a:extLst>
              <a:ext uri="{FF2B5EF4-FFF2-40B4-BE49-F238E27FC236}">
                <a16:creationId xmlns:a16="http://schemas.microsoft.com/office/drawing/2014/main" id="{D4E679D4-42CD-4FAC-81F0-DA020696B2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1439" y="2943112"/>
            <a:ext cx="1048661" cy="10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9908293"/>
      </p:ext>
    </p:extLst>
  </p:cSld>
  <p:clrMapOvr>
    <a:masterClrMapping/>
  </p:clrMapOvr>
  <p:transition spd="med">
    <p:wheel spokes="2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341438"/>
            <a:ext cx="36734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https://euroregion-silesia.pl/files/strony/Euroregiony-w-Polsce.jpg">
            <a:extLst>
              <a:ext uri="{FF2B5EF4-FFF2-40B4-BE49-F238E27FC236}">
                <a16:creationId xmlns:a16="http://schemas.microsoft.com/office/drawing/2014/main" id="{8625FF67-16F8-4C1F-A7C4-354F2A0758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0"/>
            <a:ext cx="5976664" cy="6835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0777916"/>
      </p:ext>
    </p:extLst>
  </p:cSld>
  <p:clrMapOvr>
    <a:masterClrMapping/>
  </p:clrMapOvr>
  <p:transition spd="med">
    <p:wheel spokes="2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341438"/>
            <a:ext cx="36734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Tabela 4">
            <a:extLst>
              <a:ext uri="{FF2B5EF4-FFF2-40B4-BE49-F238E27FC236}">
                <a16:creationId xmlns:a16="http://schemas.microsoft.com/office/drawing/2014/main" id="{89BA01BD-CA7E-496E-8EA8-CEE8380ECD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007992"/>
              </p:ext>
            </p:extLst>
          </p:nvPr>
        </p:nvGraphicFramePr>
        <p:xfrm>
          <a:off x="143507" y="1772816"/>
          <a:ext cx="8856986" cy="49499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8928">
                  <a:extLst>
                    <a:ext uri="{9D8B030D-6E8A-4147-A177-3AD203B41FA5}">
                      <a16:colId xmlns:a16="http://schemas.microsoft.com/office/drawing/2014/main" val="3301687101"/>
                    </a:ext>
                  </a:extLst>
                </a:gridCol>
                <a:gridCol w="3954911">
                  <a:extLst>
                    <a:ext uri="{9D8B030D-6E8A-4147-A177-3AD203B41FA5}">
                      <a16:colId xmlns:a16="http://schemas.microsoft.com/office/drawing/2014/main" val="2489649867"/>
                    </a:ext>
                  </a:extLst>
                </a:gridCol>
                <a:gridCol w="545968">
                  <a:extLst>
                    <a:ext uri="{9D8B030D-6E8A-4147-A177-3AD203B41FA5}">
                      <a16:colId xmlns:a16="http://schemas.microsoft.com/office/drawing/2014/main" val="304097423"/>
                    </a:ext>
                  </a:extLst>
                </a:gridCol>
                <a:gridCol w="4137179">
                  <a:extLst>
                    <a:ext uri="{9D8B030D-6E8A-4147-A177-3AD203B41FA5}">
                      <a16:colId xmlns:a16="http://schemas.microsoft.com/office/drawing/2014/main" val="59239977"/>
                    </a:ext>
                  </a:extLst>
                </a:gridCol>
              </a:tblGrid>
              <a:tr h="392810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2000" b="1" dirty="0">
                          <a:solidFill>
                            <a:srgbClr val="0070C0"/>
                          </a:solidFill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Euroregiony na granicach Polski</a:t>
                      </a:r>
                      <a:r>
                        <a:rPr lang="pl-PL" sz="1600" b="1" dirty="0">
                          <a:solidFill>
                            <a:srgbClr val="0070C0"/>
                          </a:solidFill>
                          <a:latin typeface="Calibri Light" panose="020F03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pl-PL" sz="2000" dirty="0">
                        <a:solidFill>
                          <a:srgbClr val="0070C0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30766460"/>
                  </a:ext>
                </a:extLst>
              </a:tr>
              <a:tr h="292986"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Euroregion Nysa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(1991, Polska/Niemcy/Czechy)</a:t>
                      </a: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Euroregion Niemen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(1997, Polska/Litwa/Białoruś)</a:t>
                      </a: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4715930"/>
                  </a:ext>
                </a:extLst>
              </a:tr>
              <a:tr h="726647"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Euroregion Karpacki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(1993, Polska/Słowacja/Ukraina/Węgry/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Rumunia)</a:t>
                      </a: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Euroregion Pradziad (1997, Polska/Czechy)</a:t>
                      </a: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0723634"/>
                  </a:ext>
                </a:extLst>
              </a:tr>
              <a:tr h="726647"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Euroregion Sprewa-Nysa-Bóbr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(1993, Polska/Niemcy)</a:t>
                      </a: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Euroregion Bałtyk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(1998, Polska/Rosja/Litwa/Szwecja/Dania)</a:t>
                      </a: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11079987"/>
                  </a:ext>
                </a:extLst>
              </a:tr>
              <a:tr h="511344"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Euroregion Pro Europa </a:t>
                      </a:r>
                      <a:r>
                        <a:rPr lang="pl-PL" sz="1600" b="1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Viadrina</a:t>
                      </a:r>
                      <a:endParaRPr lang="pl-PL" sz="1600" b="1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Calibri" panose="020F0502020204030204" pitchFamily="34" charset="0"/>
                        <a:cs typeface="Calibri" panose="020F0502020204030204" pitchFamily="34" charset="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(1993, Polska/Niemcy)</a:t>
                      </a: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Euroregion Śląsk Cieszyński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(1998, Polska/Czechy)</a:t>
                      </a: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85202017"/>
                  </a:ext>
                </a:extLst>
              </a:tr>
              <a:tr h="352297"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Euroregion Tatry (1994, Polska/Słowacja)</a:t>
                      </a: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Euroregion Silesia (1998, Polska/Czechy)</a:t>
                      </a: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3800771"/>
                  </a:ext>
                </a:extLst>
              </a:tr>
              <a:tr h="296042"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Euroregion Bug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(1995, Polska/Ukraina/Białoruś)</a:t>
                      </a: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Euroregion Beskidy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(2000, Polska/Czechy/Słowacja)</a:t>
                      </a: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90039875"/>
                  </a:ext>
                </a:extLst>
              </a:tr>
              <a:tr h="511344"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Euroregion Pomerania </a:t>
                      </a:r>
                    </a:p>
                    <a:p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(1995, Polska/Niemcy/Szwecja)</a:t>
                      </a: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Euroregion Puszcza Białowieska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(2002, Polska/Białoruś)</a:t>
                      </a: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4131235"/>
                  </a:ext>
                </a:extLst>
              </a:tr>
              <a:tr h="296042"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Euroregion </a:t>
                      </a:r>
                      <a:r>
                        <a:rPr lang="pl-PL" sz="1600" b="1" dirty="0" err="1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Glacensis</a:t>
                      </a: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 (1996, Polska/Czechy)</a:t>
                      </a: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l-PL" sz="1600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l-PL" sz="1600" b="1" dirty="0">
                          <a:solidFill>
                            <a:schemeClr val="tx1"/>
                          </a:solidFill>
                          <a:latin typeface="Calibri" panose="020F0502020204030204" pitchFamily="34" charset="0"/>
                          <a:ea typeface="Calibri" panose="020F0502020204030204" pitchFamily="34" charset="0"/>
                          <a:cs typeface="Calibri" panose="020F0502020204030204" pitchFamily="34" charset="0"/>
                        </a:rPr>
                        <a:t>Euroregion Łyna-Ława (2003, Polska/Rosja)</a:t>
                      </a:r>
                      <a:endParaRPr lang="pl-PL" sz="1600" dirty="0">
                        <a:solidFill>
                          <a:schemeClr val="tx1"/>
                        </a:solidFill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554767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4511310"/>
      </p:ext>
    </p:extLst>
  </p:cSld>
  <p:clrMapOvr>
    <a:masterClrMapping/>
  </p:clrMapOvr>
  <p:transition spd="med">
    <p:wheel spokes="2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556575"/>
            <a:ext cx="5277185" cy="50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Prostokąt 2"/>
          <p:cNvSpPr>
            <a:spLocks noChangeArrowheads="1"/>
          </p:cNvSpPr>
          <p:nvPr/>
        </p:nvSpPr>
        <p:spPr bwMode="auto">
          <a:xfrm>
            <a:off x="107504" y="2564904"/>
            <a:ext cx="91440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cs-CZ" altLang="pl-PL" sz="3600" b="1" u="sng" dirty="0">
                <a:solidFill>
                  <a:srgbClr val="333399">
                    <a:lumMod val="75000"/>
                  </a:srgbClr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</a:rPr>
              <a:t>Programy współpracy transgranicznej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cs-CZ" altLang="pl-PL" sz="3600" b="1" u="sng" dirty="0">
                <a:solidFill>
                  <a:srgbClr val="333399">
                    <a:lumMod val="75000"/>
                  </a:srgbClr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</a:rPr>
              <a:t>w Polsce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endParaRPr lang="cs-CZ" altLang="pl-PL" sz="3600" b="1" u="sng" dirty="0">
              <a:solidFill>
                <a:srgbClr val="333399">
                  <a:lumMod val="75000"/>
                </a:srgbClr>
              </a:solidFill>
              <a:latin typeface="Calibri" panose="020F0502020204030204" pitchFamily="34" charset="0"/>
              <a:ea typeface="Arial Unicode MS" pitchFamily="34" charset="-128"/>
              <a:cs typeface="Calibri" panose="020F0502020204030204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cs-CZ" altLang="pl-PL" sz="3600" b="1" u="sng" dirty="0">
                <a:solidFill>
                  <a:srgbClr val="333399">
                    <a:lumMod val="75000"/>
                  </a:srgbClr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</a:rPr>
              <a:t>Programy přeshraniční spolupráce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r>
              <a:rPr lang="cs-CZ" altLang="pl-PL" sz="3600" b="1" u="sng" dirty="0">
                <a:solidFill>
                  <a:srgbClr val="333399">
                    <a:lumMod val="75000"/>
                  </a:srgbClr>
                </a:solidFill>
                <a:latin typeface="Calibri" panose="020F0502020204030204" pitchFamily="34" charset="0"/>
                <a:ea typeface="Arial Unicode MS" pitchFamily="34" charset="-128"/>
                <a:cs typeface="Calibri" panose="020F0502020204030204" pitchFamily="34" charset="0"/>
              </a:rPr>
              <a:t>v Polsku</a:t>
            </a:r>
            <a:endParaRPr lang="cs-CZ" altLang="pl-PL" sz="2000" b="1" u="sng" dirty="0">
              <a:solidFill>
                <a:srgbClr val="333399">
                  <a:lumMod val="75000"/>
                </a:srgbClr>
              </a:solidFill>
              <a:latin typeface="Arial"/>
              <a:ea typeface="Arial Unicode MS" pitchFamily="34" charset="-128"/>
              <a:cs typeface="Arial Unicode MS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35662384"/>
      </p:ext>
    </p:extLst>
  </p:cSld>
  <p:clrMapOvr>
    <a:masterClrMapping/>
  </p:clrMapOvr>
  <p:transition spd="med">
    <p:wheel spokes="2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341438"/>
            <a:ext cx="36734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 descr="Sąsiedzi Polski. Podsumowanie - Epodreczniki.pl">
            <a:extLst>
              <a:ext uri="{FF2B5EF4-FFF2-40B4-BE49-F238E27FC236}">
                <a16:creationId xmlns:a16="http://schemas.microsoft.com/office/drawing/2014/main" id="{5A94A368-947B-4A34-B176-0EA519FD89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733" y="1916832"/>
            <a:ext cx="8316416" cy="47776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391294"/>
      </p:ext>
    </p:extLst>
  </p:cSld>
  <p:clrMapOvr>
    <a:masterClrMapping/>
  </p:clrMapOvr>
  <p:transition spd="med">
    <p:wheel spokes="2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1663" y="1341438"/>
            <a:ext cx="3673475" cy="350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Obraz 5">
            <a:extLst>
              <a:ext uri="{FF2B5EF4-FFF2-40B4-BE49-F238E27FC236}">
                <a16:creationId xmlns:a16="http://schemas.microsoft.com/office/drawing/2014/main" id="{93D8DA5C-C4A7-4D4F-8B62-3DDD0C9542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876752" cy="68355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Prostokąt 1">
            <a:extLst>
              <a:ext uri="{FF2B5EF4-FFF2-40B4-BE49-F238E27FC236}">
                <a16:creationId xmlns:a16="http://schemas.microsoft.com/office/drawing/2014/main" id="{6948DE95-C040-43DC-A803-6418120E0850}"/>
              </a:ext>
            </a:extLst>
          </p:cNvPr>
          <p:cNvSpPr/>
          <p:nvPr/>
        </p:nvSpPr>
        <p:spPr>
          <a:xfrm>
            <a:off x="6876752" y="-7071"/>
            <a:ext cx="2267248" cy="600164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</a:pPr>
            <a:r>
              <a:rPr lang="pl-P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1) Polska – Słowacja : </a:t>
            </a:r>
            <a:br>
              <a:rPr lang="pl-P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178,6 mln euro z EFRR</a:t>
            </a:r>
          </a:p>
          <a:p>
            <a:pPr>
              <a:spcBef>
                <a:spcPts val="1200"/>
              </a:spcBef>
            </a:pPr>
            <a:r>
              <a:rPr lang="pl-P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2) Czechy – Polska : </a:t>
            </a:r>
            <a:br>
              <a:rPr lang="pl-P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226 mln euro z EFRR</a:t>
            </a:r>
          </a:p>
          <a:p>
            <a:pPr>
              <a:spcBef>
                <a:spcPts val="1200"/>
              </a:spcBef>
            </a:pPr>
            <a:r>
              <a:rPr lang="pl-P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3) Polska – Saksonia :</a:t>
            </a:r>
            <a:br>
              <a:rPr lang="pl-P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70 mln euro z EFRR</a:t>
            </a:r>
          </a:p>
          <a:p>
            <a:pPr>
              <a:spcBef>
                <a:spcPts val="1200"/>
              </a:spcBef>
            </a:pPr>
            <a:r>
              <a:rPr lang="pl-P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4) Brandenburgia – Polska : </a:t>
            </a:r>
            <a:br>
              <a:rPr lang="pl-P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100 mln euro z EFRR</a:t>
            </a:r>
          </a:p>
          <a:p>
            <a:pPr>
              <a:spcBef>
                <a:spcPts val="1200"/>
              </a:spcBef>
            </a:pPr>
            <a:r>
              <a:rPr lang="pl-P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5) Meklemburgia - Pomorze Przednie - Brandenburgia – Polska</a:t>
            </a: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: </a:t>
            </a:r>
            <a:b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134 mln euro z EFRR</a:t>
            </a:r>
          </a:p>
          <a:p>
            <a:pPr>
              <a:spcBef>
                <a:spcPts val="1200"/>
              </a:spcBef>
            </a:pPr>
            <a:r>
              <a:rPr lang="pl-P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6) Południowy Bałtyk:</a:t>
            </a:r>
            <a:br>
              <a:rPr lang="pl-P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83 mln euro z EFRR</a:t>
            </a:r>
          </a:p>
          <a:p>
            <a:pPr>
              <a:spcBef>
                <a:spcPts val="1200"/>
              </a:spcBef>
            </a:pPr>
            <a:r>
              <a:rPr lang="pl-P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7) Litwa – Polska : </a:t>
            </a:r>
            <a:br>
              <a:rPr lang="pl-PL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60,15 mln euro z EFRR</a:t>
            </a:r>
          </a:p>
        </p:txBody>
      </p:sp>
    </p:spTree>
    <p:extLst>
      <p:ext uri="{BB962C8B-B14F-4D97-AF65-F5344CB8AC3E}">
        <p14:creationId xmlns:p14="http://schemas.microsoft.com/office/powerpoint/2010/main" val="433354813"/>
      </p:ext>
    </p:extLst>
  </p:cSld>
  <p:clrMapOvr>
    <a:masterClrMapping/>
  </p:clrMapOvr>
  <p:transition spd="med">
    <p:wheel spokes="2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rostokąt 2">
            <a:extLst>
              <a:ext uri="{FF2B5EF4-FFF2-40B4-BE49-F238E27FC236}">
                <a16:creationId xmlns:a16="http://schemas.microsoft.com/office/drawing/2014/main" id="{E874558B-04D9-4A37-B088-FD749CF14650}"/>
              </a:ext>
            </a:extLst>
          </p:cNvPr>
          <p:cNvSpPr/>
          <p:nvPr/>
        </p:nvSpPr>
        <p:spPr>
          <a:xfrm>
            <a:off x="179512" y="1772816"/>
            <a:ext cx="878497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sz="3200" b="1" dirty="0">
                <a:latin typeface="Calibri" panose="020F0502020204030204" pitchFamily="34" charset="0"/>
                <a:cs typeface="Calibri" panose="020F0502020204030204" pitchFamily="34" charset="0"/>
              </a:rPr>
              <a:t>Programy Europejskiego Instrumentu Sąsiedztwa</a:t>
            </a:r>
          </a:p>
          <a:p>
            <a:endParaRPr lang="pl-PL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b="1" dirty="0">
                <a:latin typeface="Calibri" panose="020F0502020204030204" pitchFamily="34" charset="0"/>
                <a:cs typeface="Calibri" panose="020F0502020204030204" pitchFamily="34" charset="0"/>
              </a:rPr>
              <a:t>Polska - Białoruś - Ukraina</a:t>
            </a:r>
          </a:p>
          <a:p>
            <a:r>
              <a:rPr lang="pl-PL" sz="2400" dirty="0">
                <a:latin typeface="Calibri" panose="020F0502020204030204" pitchFamily="34" charset="0"/>
                <a:cs typeface="Calibri" panose="020F0502020204030204" pitchFamily="34" charset="0"/>
              </a:rPr>
              <a:t>	Budżet programu: 183 mln euro z EIS oraz EFRR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pl-PL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b="1" dirty="0">
                <a:latin typeface="Calibri" panose="020F0502020204030204" pitchFamily="34" charset="0"/>
                <a:cs typeface="Calibri" panose="020F0502020204030204" pitchFamily="34" charset="0"/>
              </a:rPr>
              <a:t>Polska - Rosja</a:t>
            </a:r>
          </a:p>
          <a:p>
            <a:r>
              <a:rPr lang="pl-PL" sz="2400" dirty="0">
                <a:latin typeface="Calibri" panose="020F0502020204030204" pitchFamily="34" charset="0"/>
                <a:cs typeface="Calibri" panose="020F0502020204030204" pitchFamily="34" charset="0"/>
              </a:rPr>
              <a:t>	Budżet programu: 62,3 mln euro ze środków EIS, EFRR </a:t>
            </a:r>
            <a:br>
              <a:rPr lang="pl-PL" sz="2400" dirty="0"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pl-PL" sz="2400" dirty="0">
                <a:latin typeface="Calibri" panose="020F0502020204030204" pitchFamily="34" charset="0"/>
                <a:cs typeface="Calibri" panose="020F0502020204030204" pitchFamily="34" charset="0"/>
              </a:rPr>
              <a:t>	i Federacji Rosyjskiej</a:t>
            </a:r>
          </a:p>
          <a:p>
            <a:endParaRPr lang="pl-PL" dirty="0"/>
          </a:p>
        </p:txBody>
      </p:sp>
    </p:spTree>
    <p:extLst>
      <p:ext uri="{BB962C8B-B14F-4D97-AF65-F5344CB8AC3E}">
        <p14:creationId xmlns:p14="http://schemas.microsoft.com/office/powerpoint/2010/main" val="3207906841"/>
      </p:ext>
    </p:extLst>
  </p:cSld>
  <p:clrMapOvr>
    <a:masterClrMapping/>
  </p:clrMapOvr>
  <p:transition spd="med">
    <p:wheel spokes="2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93AB664-04A7-43F3-8743-452C9F8260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984" t="42482" r="19296" b="19435"/>
          <a:stretch>
            <a:fillRect/>
          </a:stretch>
        </p:blipFill>
        <p:spPr bwMode="auto">
          <a:xfrm>
            <a:off x="4487026" y="3032227"/>
            <a:ext cx="4248150" cy="381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5">
            <a:extLst>
              <a:ext uri="{FF2B5EF4-FFF2-40B4-BE49-F238E27FC236}">
                <a16:creationId xmlns:a16="http://schemas.microsoft.com/office/drawing/2014/main" id="{90F21828-A1CF-4A03-B513-DC9A8E57F7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31501" y="2362302"/>
            <a:ext cx="3598863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l-PL" altLang="pl-PL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Europa Środkowa</a:t>
            </a:r>
          </a:p>
        </p:txBody>
      </p:sp>
      <p:sp>
        <p:nvSpPr>
          <p:cNvPr id="2" name="Prostokąt 1">
            <a:extLst>
              <a:ext uri="{FF2B5EF4-FFF2-40B4-BE49-F238E27FC236}">
                <a16:creationId xmlns:a16="http://schemas.microsoft.com/office/drawing/2014/main" id="{43BC74FD-6F15-457E-A6A0-5F8B02FD4BF4}"/>
              </a:ext>
            </a:extLst>
          </p:cNvPr>
          <p:cNvSpPr/>
          <p:nvPr/>
        </p:nvSpPr>
        <p:spPr>
          <a:xfrm>
            <a:off x="994638" y="1649674"/>
            <a:ext cx="69847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pl-PL" altLang="pl-PL" b="1" dirty="0">
                <a:latin typeface="Calibri" panose="020F0502020204030204" pitchFamily="34" charset="0"/>
                <a:cs typeface="Calibri" panose="020F0502020204030204" pitchFamily="34" charset="0"/>
              </a:rPr>
              <a:t>Programy transnarodowe EWT  2014-2020 z udziałem Polski </a:t>
            </a:r>
          </a:p>
        </p:txBody>
      </p:sp>
      <p:pic>
        <p:nvPicPr>
          <p:cNvPr id="8" name="Obraz 6">
            <a:extLst>
              <a:ext uri="{FF2B5EF4-FFF2-40B4-BE49-F238E27FC236}">
                <a16:creationId xmlns:a16="http://schemas.microsoft.com/office/drawing/2014/main" id="{C0094266-E6A3-4B35-884F-494E76A727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41" t="8498" r="9785" b="6799"/>
          <a:stretch>
            <a:fillRect/>
          </a:stretch>
        </p:blipFill>
        <p:spPr bwMode="auto">
          <a:xfrm>
            <a:off x="755576" y="3027458"/>
            <a:ext cx="3600450" cy="3816350"/>
          </a:xfrm>
          <a:prstGeom prst="rect">
            <a:avLst/>
          </a:prstGeom>
          <a:noFill/>
          <a:ln w="9525">
            <a:solidFill>
              <a:srgbClr val="4F81BD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Box 5">
            <a:extLst>
              <a:ext uri="{FF2B5EF4-FFF2-40B4-BE49-F238E27FC236}">
                <a16:creationId xmlns:a16="http://schemas.microsoft.com/office/drawing/2014/main" id="{33769F0C-C3B9-4B79-98FB-CD7D0D35608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5576" y="2363883"/>
            <a:ext cx="3600450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buFontTx/>
              <a:buNone/>
            </a:pPr>
            <a:r>
              <a:rPr lang="pl-PL" altLang="pl-PL" sz="200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Region Morza Bałtyckiego </a:t>
            </a:r>
          </a:p>
        </p:txBody>
      </p:sp>
    </p:spTree>
    <p:extLst>
      <p:ext uri="{BB962C8B-B14F-4D97-AF65-F5344CB8AC3E}">
        <p14:creationId xmlns:p14="http://schemas.microsoft.com/office/powerpoint/2010/main" val="2497242400"/>
      </p:ext>
    </p:extLst>
  </p:cSld>
  <p:clrMapOvr>
    <a:masterClrMapping/>
  </p:clrMapOvr>
  <p:transition spd="med">
    <p:wheel spokes="2"/>
  </p:transition>
</p:sld>
</file>

<file path=ppt/theme/theme1.xml><?xml version="1.0" encoding="utf-8"?>
<a:theme xmlns:a="http://schemas.openxmlformats.org/drawingml/2006/main" name="1_Projekt domyślny">
  <a:themeElements>
    <a:clrScheme name="1_Projekt domyślny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Projekt domyśln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Walnuts" pitchFamily="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3200" b="1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Walnuts" pitchFamily="2" charset="0"/>
          </a:defRPr>
        </a:defPPr>
      </a:lstStyle>
    </a:lnDef>
  </a:objectDefaults>
  <a:extraClrSchemeLst>
    <a:extraClrScheme>
      <a:clrScheme name="1_Projekt domyślny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jekt domyślny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jekt domyślny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jekt domyślny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jekt domyślny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rojekt domyślny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rojekt domyślny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724</TotalTime>
  <Words>474</Words>
  <Application>Microsoft Office PowerPoint</Application>
  <PresentationFormat>Pokaz na ekranie (4:3)</PresentationFormat>
  <Paragraphs>94</Paragraphs>
  <Slides>11</Slides>
  <Notes>11</Notes>
  <HiddenSlides>0</HiddenSlides>
  <MMClips>0</MMClips>
  <ScaleCrop>false</ScaleCrop>
  <HeadingPairs>
    <vt:vector size="6" baseType="variant">
      <vt:variant>
        <vt:lpstr>Używane czcionki</vt:lpstr>
      </vt:variant>
      <vt:variant>
        <vt:i4>6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11</vt:i4>
      </vt:variant>
    </vt:vector>
  </HeadingPairs>
  <TitlesOfParts>
    <vt:vector size="18" baseType="lpstr">
      <vt:lpstr>Arial</vt:lpstr>
      <vt:lpstr>Arial Unicode MS</vt:lpstr>
      <vt:lpstr>Calibri</vt:lpstr>
      <vt:lpstr>Calibri Light</vt:lpstr>
      <vt:lpstr>Times New Roman</vt:lpstr>
      <vt:lpstr>Wingdings</vt:lpstr>
      <vt:lpstr>1_Projekt domyślny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Roman</dc:creator>
  <cp:lastModifiedBy>Daria</cp:lastModifiedBy>
  <cp:revision>56</cp:revision>
  <dcterms:created xsi:type="dcterms:W3CDTF">2019-05-10T09:02:13Z</dcterms:created>
  <dcterms:modified xsi:type="dcterms:W3CDTF">2020-10-02T05:46:19Z</dcterms:modified>
</cp:coreProperties>
</file>